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76" autoAdjust="0"/>
    <p:restoredTop sz="94673" autoAdjust="0"/>
  </p:normalViewPr>
  <p:slideViewPr>
    <p:cSldViewPr>
      <p:cViewPr varScale="1">
        <p:scale>
          <a:sx n="66" d="100"/>
          <a:sy n="66" d="100"/>
        </p:scale>
        <p:origin x="-95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3F120A1F-DFD8-4130-A952-C874E311BFBC}" type="datetimeFigureOut">
              <a:rPr lang="en-US" smtClean="0"/>
              <a:t>21/01/2015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C5997E9D-E7A7-4390-878C-6BE5EF494A6B}" type="slidenum">
              <a:rPr lang="en-US" smtClean="0"/>
              <a:t>‹#›</a:t>
            </a:fld>
            <a:endParaRPr lang="en-US"/>
          </a:p>
        </p:txBody>
      </p:sp>
    </p:spTree>
    <p:extLst>
      <p:ext uri="{BB962C8B-B14F-4D97-AF65-F5344CB8AC3E}">
        <p14:creationId xmlns:p14="http://schemas.microsoft.com/office/powerpoint/2010/main" val="270790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997E9D-E7A7-4390-878C-6BE5EF494A6B}" type="slidenum">
              <a:rPr lang="en-US" smtClean="0"/>
              <a:t>22</a:t>
            </a:fld>
            <a:endParaRPr lang="en-US"/>
          </a:p>
        </p:txBody>
      </p:sp>
    </p:spTree>
    <p:extLst>
      <p:ext uri="{BB962C8B-B14F-4D97-AF65-F5344CB8AC3E}">
        <p14:creationId xmlns:p14="http://schemas.microsoft.com/office/powerpoint/2010/main" val="1721655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6322" name="Group 2"/>
          <p:cNvGrpSpPr>
            <a:grpSpLocks/>
          </p:cNvGrpSpPr>
          <p:nvPr/>
        </p:nvGrpSpPr>
        <p:grpSpPr bwMode="auto">
          <a:xfrm>
            <a:off x="0" y="0"/>
            <a:ext cx="9148763" cy="6851650"/>
            <a:chOff x="1" y="0"/>
            <a:chExt cx="5763" cy="4316"/>
          </a:xfrm>
        </p:grpSpPr>
        <p:sp>
          <p:nvSpPr>
            <p:cNvPr id="56323"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5"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6326" name="Group 6"/>
            <p:cNvGrpSpPr>
              <a:grpSpLocks/>
            </p:cNvGrpSpPr>
            <p:nvPr/>
          </p:nvGrpSpPr>
          <p:grpSpPr bwMode="auto">
            <a:xfrm>
              <a:off x="288" y="0"/>
              <a:ext cx="5098" cy="4316"/>
              <a:chOff x="288" y="0"/>
              <a:chExt cx="5098" cy="4316"/>
            </a:xfrm>
          </p:grpSpPr>
          <p:sp>
            <p:nvSpPr>
              <p:cNvPr id="56327"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8"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9"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0"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1"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2"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3"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4"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5"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6"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7"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8"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9"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6340"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1"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2"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3"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4"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5"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6"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7"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8"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49"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0"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6351" name="Group 31"/>
            <p:cNvGrpSpPr>
              <a:grpSpLocks/>
            </p:cNvGrpSpPr>
            <p:nvPr/>
          </p:nvGrpSpPr>
          <p:grpSpPr bwMode="auto">
            <a:xfrm>
              <a:off x="1" y="392"/>
              <a:ext cx="5758" cy="1571"/>
              <a:chOff x="1" y="392"/>
              <a:chExt cx="5758" cy="1571"/>
            </a:xfrm>
          </p:grpSpPr>
          <p:sp>
            <p:nvSpPr>
              <p:cNvPr id="56352"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3"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4"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5"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6"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6357"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58"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635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en-US" noProof="0" smtClean="0"/>
              <a:t>Click to edit Master title style</a:t>
            </a:r>
          </a:p>
        </p:txBody>
      </p:sp>
      <p:sp>
        <p:nvSpPr>
          <p:cNvPr id="5636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56361" name="Rectangle 41"/>
          <p:cNvSpPr>
            <a:spLocks noGrp="1" noChangeArrowheads="1"/>
          </p:cNvSpPr>
          <p:nvPr>
            <p:ph type="dt" sz="quarter" idx="2"/>
          </p:nvPr>
        </p:nvSpPr>
        <p:spPr/>
        <p:txBody>
          <a:bodyPr/>
          <a:lstStyle>
            <a:lvl1pPr>
              <a:defRPr/>
            </a:lvl1pPr>
          </a:lstStyle>
          <a:p>
            <a:endParaRPr lang="en-US"/>
          </a:p>
        </p:txBody>
      </p:sp>
      <p:sp>
        <p:nvSpPr>
          <p:cNvPr id="56362" name="Rectangle 42"/>
          <p:cNvSpPr>
            <a:spLocks noGrp="1" noChangeArrowheads="1"/>
          </p:cNvSpPr>
          <p:nvPr>
            <p:ph type="ftr" sz="quarter" idx="3"/>
          </p:nvPr>
        </p:nvSpPr>
        <p:spPr/>
        <p:txBody>
          <a:bodyPr/>
          <a:lstStyle>
            <a:lvl1pPr>
              <a:defRPr/>
            </a:lvl1pPr>
          </a:lstStyle>
          <a:p>
            <a:endParaRPr lang="en-US"/>
          </a:p>
        </p:txBody>
      </p:sp>
      <p:sp>
        <p:nvSpPr>
          <p:cNvPr id="56363" name="Rectangle 43"/>
          <p:cNvSpPr>
            <a:spLocks noGrp="1" noChangeArrowheads="1"/>
          </p:cNvSpPr>
          <p:nvPr>
            <p:ph type="sldNum" sz="quarter" idx="4"/>
          </p:nvPr>
        </p:nvSpPr>
        <p:spPr/>
        <p:txBody>
          <a:bodyPr/>
          <a:lstStyle>
            <a:lvl1pPr>
              <a:defRPr/>
            </a:lvl1pPr>
          </a:lstStyle>
          <a:p>
            <a:fld id="{7740CCE5-7386-40CF-BD2B-10B1184C0D79}" type="slidenum">
              <a:rPr lang="en-US"/>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DA748BD-784E-4F85-BBBA-25A3CD5A89CD}" type="slidenum">
              <a:rPr lang="en-US"/>
              <a:pPr/>
              <a:t>‹#›</a:t>
            </a:fld>
            <a:endParaRPr lang="en-US"/>
          </a:p>
        </p:txBody>
      </p:sp>
    </p:spTree>
    <p:extLst>
      <p:ext uri="{BB962C8B-B14F-4D97-AF65-F5344CB8AC3E}">
        <p14:creationId xmlns:p14="http://schemas.microsoft.com/office/powerpoint/2010/main" val="179020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8A67F40-B2F6-418D-8857-D02992368BFF}" type="slidenum">
              <a:rPr lang="en-US"/>
              <a:pPr/>
              <a:t>‹#›</a:t>
            </a:fld>
            <a:endParaRPr lang="en-US"/>
          </a:p>
        </p:txBody>
      </p:sp>
    </p:spTree>
    <p:extLst>
      <p:ext uri="{BB962C8B-B14F-4D97-AF65-F5344CB8AC3E}">
        <p14:creationId xmlns:p14="http://schemas.microsoft.com/office/powerpoint/2010/main" val="3117826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1DD9D17-437A-4FF2-89F5-99AD51CB64DF}" type="slidenum">
              <a:rPr lang="en-US"/>
              <a:pPr/>
              <a:t>‹#›</a:t>
            </a:fld>
            <a:endParaRPr lang="en-US"/>
          </a:p>
        </p:txBody>
      </p:sp>
    </p:spTree>
    <p:extLst>
      <p:ext uri="{BB962C8B-B14F-4D97-AF65-F5344CB8AC3E}">
        <p14:creationId xmlns:p14="http://schemas.microsoft.com/office/powerpoint/2010/main" val="892366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E27E49-4BE7-41E6-A3D5-C405DD9810DA}" type="slidenum">
              <a:rPr lang="en-US"/>
              <a:pPr/>
              <a:t>‹#›</a:t>
            </a:fld>
            <a:endParaRPr lang="en-US"/>
          </a:p>
        </p:txBody>
      </p:sp>
    </p:spTree>
    <p:extLst>
      <p:ext uri="{BB962C8B-B14F-4D97-AF65-F5344CB8AC3E}">
        <p14:creationId xmlns:p14="http://schemas.microsoft.com/office/powerpoint/2010/main" val="1989369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31CD24F-19EA-48D5-BD2E-4AF9FCAA7942}" type="slidenum">
              <a:rPr lang="en-US"/>
              <a:pPr/>
              <a:t>‹#›</a:t>
            </a:fld>
            <a:endParaRPr lang="en-US"/>
          </a:p>
        </p:txBody>
      </p:sp>
    </p:spTree>
    <p:extLst>
      <p:ext uri="{BB962C8B-B14F-4D97-AF65-F5344CB8AC3E}">
        <p14:creationId xmlns:p14="http://schemas.microsoft.com/office/powerpoint/2010/main" val="2033028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48FE2A8-3AF0-486E-80AF-ED8ECDD34C06}" type="slidenum">
              <a:rPr lang="en-US"/>
              <a:pPr/>
              <a:t>‹#›</a:t>
            </a:fld>
            <a:endParaRPr lang="en-US"/>
          </a:p>
        </p:txBody>
      </p:sp>
    </p:spTree>
    <p:extLst>
      <p:ext uri="{BB962C8B-B14F-4D97-AF65-F5344CB8AC3E}">
        <p14:creationId xmlns:p14="http://schemas.microsoft.com/office/powerpoint/2010/main" val="2446791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51D3A69-329E-494D-813B-0B0F30DEB1D9}" type="slidenum">
              <a:rPr lang="en-US"/>
              <a:pPr/>
              <a:t>‹#›</a:t>
            </a:fld>
            <a:endParaRPr lang="en-US"/>
          </a:p>
        </p:txBody>
      </p:sp>
    </p:spTree>
    <p:extLst>
      <p:ext uri="{BB962C8B-B14F-4D97-AF65-F5344CB8AC3E}">
        <p14:creationId xmlns:p14="http://schemas.microsoft.com/office/powerpoint/2010/main" val="959441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E963197-920C-4028-84D1-FA2B6245D7B8}" type="slidenum">
              <a:rPr lang="en-US"/>
              <a:pPr/>
              <a:t>‹#›</a:t>
            </a:fld>
            <a:endParaRPr lang="en-US"/>
          </a:p>
        </p:txBody>
      </p:sp>
    </p:spTree>
    <p:extLst>
      <p:ext uri="{BB962C8B-B14F-4D97-AF65-F5344CB8AC3E}">
        <p14:creationId xmlns:p14="http://schemas.microsoft.com/office/powerpoint/2010/main" val="3492277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30C0ED7-1C59-433C-8047-D9FB33A7C776}" type="slidenum">
              <a:rPr lang="en-US"/>
              <a:pPr/>
              <a:t>‹#›</a:t>
            </a:fld>
            <a:endParaRPr lang="en-US"/>
          </a:p>
        </p:txBody>
      </p:sp>
    </p:spTree>
    <p:extLst>
      <p:ext uri="{BB962C8B-B14F-4D97-AF65-F5344CB8AC3E}">
        <p14:creationId xmlns:p14="http://schemas.microsoft.com/office/powerpoint/2010/main" val="754383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9C545A8-74FD-4DD0-B157-9F4A307CFC76}" type="slidenum">
              <a:rPr lang="en-US"/>
              <a:pPr/>
              <a:t>‹#›</a:t>
            </a:fld>
            <a:endParaRPr lang="en-US"/>
          </a:p>
        </p:txBody>
      </p:sp>
    </p:spTree>
    <p:extLst>
      <p:ext uri="{BB962C8B-B14F-4D97-AF65-F5344CB8AC3E}">
        <p14:creationId xmlns:p14="http://schemas.microsoft.com/office/powerpoint/2010/main" val="1955401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55298" name="Group 2"/>
          <p:cNvGrpSpPr>
            <a:grpSpLocks/>
          </p:cNvGrpSpPr>
          <p:nvPr/>
        </p:nvGrpSpPr>
        <p:grpSpPr bwMode="auto">
          <a:xfrm>
            <a:off x="1588" y="0"/>
            <a:ext cx="9148762" cy="6851650"/>
            <a:chOff x="1" y="0"/>
            <a:chExt cx="5763" cy="4316"/>
          </a:xfrm>
        </p:grpSpPr>
        <p:sp>
          <p:nvSpPr>
            <p:cNvPr id="5529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5302" name="Group 6"/>
            <p:cNvGrpSpPr>
              <a:grpSpLocks/>
            </p:cNvGrpSpPr>
            <p:nvPr/>
          </p:nvGrpSpPr>
          <p:grpSpPr bwMode="auto">
            <a:xfrm>
              <a:off x="288" y="0"/>
              <a:ext cx="5098" cy="4316"/>
              <a:chOff x="288" y="0"/>
              <a:chExt cx="5098" cy="4316"/>
            </a:xfrm>
          </p:grpSpPr>
          <p:sp>
            <p:nvSpPr>
              <p:cNvPr id="5530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531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19"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20"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2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22"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23"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2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5327" name="Group 31"/>
            <p:cNvGrpSpPr>
              <a:grpSpLocks/>
            </p:cNvGrpSpPr>
            <p:nvPr/>
          </p:nvGrpSpPr>
          <p:grpSpPr bwMode="auto">
            <a:xfrm>
              <a:off x="1" y="392"/>
              <a:ext cx="5758" cy="1571"/>
              <a:chOff x="1" y="392"/>
              <a:chExt cx="5758" cy="1571"/>
            </a:xfrm>
          </p:grpSpPr>
          <p:sp>
            <p:nvSpPr>
              <p:cNvPr id="55328"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29"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0"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1"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2"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5333"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34"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533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5533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000000"/>
                  </a:outerShdw>
                </a:effectLst>
              </a:defRPr>
            </a:lvl1pPr>
          </a:lstStyle>
          <a:p>
            <a:endParaRPr lang="en-US"/>
          </a:p>
        </p:txBody>
      </p:sp>
      <p:sp>
        <p:nvSpPr>
          <p:cNvPr id="5533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defRPr>
            </a:lvl1pPr>
          </a:lstStyle>
          <a:p>
            <a:endParaRPr lang="en-US"/>
          </a:p>
        </p:txBody>
      </p:sp>
      <p:sp>
        <p:nvSpPr>
          <p:cNvPr id="5533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defRPr>
            </a:lvl1pPr>
          </a:lstStyle>
          <a:p>
            <a:fld id="{E4EF4219-7988-4B49-9FC6-2B3897CE4964}" type="slidenum">
              <a:rPr lang="en-US"/>
              <a:pPr/>
              <a:t>‹#›</a:t>
            </a:fld>
            <a:endParaRPr lang="en-US"/>
          </a:p>
        </p:txBody>
      </p:sp>
      <p:sp>
        <p:nvSpPr>
          <p:cNvPr id="5533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92275"/>
            <a:ext cx="7772400" cy="1279525"/>
          </a:xfrm>
        </p:spPr>
        <p:txBody>
          <a:bodyPr/>
          <a:lstStyle/>
          <a:p>
            <a:r>
              <a:rPr lang="en-US" sz="4800" b="1">
                <a:latin typeface="Times New Roman" pitchFamily="18" charset="0"/>
              </a:rPr>
              <a:t>CÁC HỆ QUẢN TRỊ</a:t>
            </a:r>
            <a:br>
              <a:rPr lang="en-US" sz="4800" b="1">
                <a:latin typeface="Times New Roman" pitchFamily="18" charset="0"/>
              </a:rPr>
            </a:br>
            <a:r>
              <a:rPr lang="en-US" sz="4800" b="1">
                <a:latin typeface="Times New Roman" pitchFamily="18" charset="0"/>
              </a:rPr>
              <a:t> CƠ SỞ DỮ LIỆU</a:t>
            </a:r>
          </a:p>
        </p:txBody>
      </p:sp>
      <p:sp>
        <p:nvSpPr>
          <p:cNvPr id="2051" name="Rectangle 3"/>
          <p:cNvSpPr>
            <a:spLocks noGrp="1" noChangeArrowheads="1"/>
          </p:cNvSpPr>
          <p:nvPr>
            <p:ph type="subTitle" idx="1"/>
          </p:nvPr>
        </p:nvSpPr>
        <p:spPr>
          <a:xfrm>
            <a:off x="0" y="3276600"/>
            <a:ext cx="9144000" cy="838200"/>
          </a:xfrm>
        </p:spPr>
        <p:txBody>
          <a:bodyPr/>
          <a:lstStyle/>
          <a:p>
            <a:r>
              <a:rPr lang="en-US"/>
              <a:t>(MICROSOFT SQL SERVER 2000)</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051">
                                            <p:txEl>
                                              <p:pRg st="0" end="0"/>
                                            </p:txEl>
                                          </p:spTgt>
                                        </p:tgtEl>
                                        <p:attrNameLst>
                                          <p:attrName>style.visibility</p:attrName>
                                        </p:attrNameLst>
                                      </p:cBhvr>
                                      <p:to>
                                        <p:strVal val="visible"/>
                                      </p:to>
                                    </p:set>
                                    <p:anim calcmode="lin" valueType="num">
                                      <p:cBhvr>
                                        <p:cTn id="14" dur="50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05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190500"/>
            <a:ext cx="8229600" cy="762000"/>
          </a:xfrm>
        </p:spPr>
        <p:txBody>
          <a:bodyPr/>
          <a:lstStyle/>
          <a:p>
            <a:pPr marL="1117600" indent="-1117600">
              <a:buFontTx/>
              <a:buAutoNum type="romanUcPeriod" startAt="4"/>
            </a:pPr>
            <a:r>
              <a:rPr lang="en-US" sz="3600" b="1">
                <a:solidFill>
                  <a:srgbClr val="FFCC00"/>
                </a:solidFill>
                <a:latin typeface="Times New Roman" pitchFamily="18" charset="0"/>
              </a:rPr>
              <a:t>SQL Server Databases</a:t>
            </a:r>
          </a:p>
        </p:txBody>
      </p:sp>
      <p:grpSp>
        <p:nvGrpSpPr>
          <p:cNvPr id="69636" name="Group 4"/>
          <p:cNvGrpSpPr>
            <a:grpSpLocks/>
          </p:cNvGrpSpPr>
          <p:nvPr/>
        </p:nvGrpSpPr>
        <p:grpSpPr bwMode="auto">
          <a:xfrm>
            <a:off x="609600" y="3005138"/>
            <a:ext cx="8032750" cy="3852862"/>
            <a:chOff x="384" y="1080"/>
            <a:chExt cx="5060" cy="2427"/>
          </a:xfrm>
        </p:grpSpPr>
        <p:sp>
          <p:nvSpPr>
            <p:cNvPr id="69637" name="Line 5"/>
            <p:cNvSpPr>
              <a:spLocks noChangeShapeType="1"/>
            </p:cNvSpPr>
            <p:nvPr/>
          </p:nvSpPr>
          <p:spPr bwMode="auto">
            <a:xfrm>
              <a:off x="850" y="2013"/>
              <a:ext cx="0" cy="156"/>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38" name="Line 6"/>
            <p:cNvSpPr>
              <a:spLocks noChangeShapeType="1"/>
            </p:cNvSpPr>
            <p:nvPr/>
          </p:nvSpPr>
          <p:spPr bwMode="auto">
            <a:xfrm>
              <a:off x="1899" y="2013"/>
              <a:ext cx="0" cy="156"/>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39" name="Line 7"/>
            <p:cNvSpPr>
              <a:spLocks noChangeShapeType="1"/>
            </p:cNvSpPr>
            <p:nvPr/>
          </p:nvSpPr>
          <p:spPr bwMode="auto">
            <a:xfrm>
              <a:off x="2949" y="2013"/>
              <a:ext cx="0" cy="156"/>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0" name="Line 8"/>
            <p:cNvSpPr>
              <a:spLocks noChangeShapeType="1"/>
            </p:cNvSpPr>
            <p:nvPr/>
          </p:nvSpPr>
          <p:spPr bwMode="auto">
            <a:xfrm>
              <a:off x="3998" y="2013"/>
              <a:ext cx="0" cy="156"/>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1" name="Line 9"/>
            <p:cNvSpPr>
              <a:spLocks noChangeShapeType="1"/>
            </p:cNvSpPr>
            <p:nvPr/>
          </p:nvSpPr>
          <p:spPr bwMode="auto">
            <a:xfrm>
              <a:off x="3998" y="2441"/>
              <a:ext cx="0" cy="155"/>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2" name="Line 10"/>
            <p:cNvSpPr>
              <a:spLocks noChangeShapeType="1"/>
            </p:cNvSpPr>
            <p:nvPr/>
          </p:nvSpPr>
          <p:spPr bwMode="auto">
            <a:xfrm>
              <a:off x="2949" y="2441"/>
              <a:ext cx="0" cy="155"/>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3" name="Line 11"/>
            <p:cNvSpPr>
              <a:spLocks noChangeShapeType="1"/>
            </p:cNvSpPr>
            <p:nvPr/>
          </p:nvSpPr>
          <p:spPr bwMode="auto">
            <a:xfrm>
              <a:off x="1899" y="2441"/>
              <a:ext cx="0" cy="155"/>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4" name="Line 12"/>
            <p:cNvSpPr>
              <a:spLocks noChangeShapeType="1"/>
            </p:cNvSpPr>
            <p:nvPr/>
          </p:nvSpPr>
          <p:spPr bwMode="auto">
            <a:xfrm>
              <a:off x="4992" y="2016"/>
              <a:ext cx="0" cy="156"/>
            </a:xfrm>
            <a:prstGeom prst="line">
              <a:avLst/>
            </a:prstGeom>
            <a:noFill/>
            <a:ln w="28575">
              <a:solidFill>
                <a:schemeClr val="bg2"/>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45" name="Text Box 13"/>
            <p:cNvSpPr txBox="1">
              <a:spLocks noChangeArrowheads="1"/>
            </p:cNvSpPr>
            <p:nvPr/>
          </p:nvSpPr>
          <p:spPr bwMode="auto">
            <a:xfrm>
              <a:off x="2187" y="1150"/>
              <a:ext cx="1530" cy="250"/>
            </a:xfrm>
            <a:prstGeom prst="rect">
              <a:avLst/>
            </a:prstGeom>
            <a:gradFill rotWithShape="0">
              <a:gsLst>
                <a:gs pos="0">
                  <a:schemeClr val="accent1"/>
                </a:gs>
                <a:gs pos="100000">
                  <a:schemeClr val="accent1">
                    <a:gamma/>
                    <a:shade val="46275"/>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spAutoFit/>
            </a:bodyPr>
            <a:lstStyle/>
            <a:p>
              <a:pPr algn="ctr"/>
              <a:r>
                <a:rPr lang="en-US" sz="2000" b="1">
                  <a:latin typeface="Arial" charset="0"/>
                </a:rPr>
                <a:t>System Databases</a:t>
              </a:r>
            </a:p>
          </p:txBody>
        </p:sp>
        <p:sp>
          <p:nvSpPr>
            <p:cNvPr id="69646" name="Text Box 14"/>
            <p:cNvSpPr txBox="1">
              <a:spLocks noChangeArrowheads="1"/>
            </p:cNvSpPr>
            <p:nvPr/>
          </p:nvSpPr>
          <p:spPr bwMode="auto">
            <a:xfrm>
              <a:off x="2239" y="3257"/>
              <a:ext cx="1317" cy="250"/>
            </a:xfrm>
            <a:prstGeom prst="rect">
              <a:avLst/>
            </a:prstGeom>
            <a:gradFill rotWithShape="0">
              <a:gsLst>
                <a:gs pos="0">
                  <a:schemeClr val="accent1"/>
                </a:gs>
                <a:gs pos="100000">
                  <a:schemeClr val="accent1">
                    <a:gamma/>
                    <a:shade val="46275"/>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spAutoFit/>
            </a:bodyPr>
            <a:lstStyle/>
            <a:p>
              <a:pPr algn="ctr"/>
              <a:r>
                <a:rPr lang="en-US" sz="2000" b="1">
                  <a:latin typeface="Arial" charset="0"/>
                </a:rPr>
                <a:t>User Databases</a:t>
              </a:r>
            </a:p>
          </p:txBody>
        </p:sp>
        <p:sp>
          <p:nvSpPr>
            <p:cNvPr id="69647" name="AutoShape 15"/>
            <p:cNvSpPr>
              <a:spLocks noChangeArrowheads="1"/>
            </p:cNvSpPr>
            <p:nvPr/>
          </p:nvSpPr>
          <p:spPr bwMode="auto">
            <a:xfrm>
              <a:off x="384" y="1080"/>
              <a:ext cx="933" cy="933"/>
            </a:xfrm>
            <a:prstGeom prst="can">
              <a:avLst>
                <a:gd name="adj" fmla="val 21093"/>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lstStyle/>
            <a:p>
              <a:endParaRPr lang="en-US" sz="2400">
                <a:latin typeface="Times New Roman" pitchFamily="18" charset="0"/>
              </a:endParaRPr>
            </a:p>
          </p:txBody>
        </p:sp>
        <p:sp>
          <p:nvSpPr>
            <p:cNvPr id="69648" name="Text Box 16"/>
            <p:cNvSpPr txBox="1">
              <a:spLocks noChangeArrowheads="1"/>
            </p:cNvSpPr>
            <p:nvPr/>
          </p:nvSpPr>
          <p:spPr bwMode="auto">
            <a:xfrm>
              <a:off x="569" y="1500"/>
              <a:ext cx="588" cy="196"/>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80000"/>
                </a:lnSpc>
              </a:pPr>
              <a:r>
                <a:rPr lang="en-US" b="1">
                  <a:latin typeface="Arial" charset="0"/>
                </a:rPr>
                <a:t>master</a:t>
              </a:r>
            </a:p>
          </p:txBody>
        </p:sp>
        <p:sp>
          <p:nvSpPr>
            <p:cNvPr id="69649" name="AutoShape 17"/>
            <p:cNvSpPr>
              <a:spLocks noChangeArrowheads="1"/>
            </p:cNvSpPr>
            <p:nvPr/>
          </p:nvSpPr>
          <p:spPr bwMode="auto">
            <a:xfrm>
              <a:off x="1433" y="1469"/>
              <a:ext cx="933" cy="544"/>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nchor="ctr"/>
            <a:lstStyle/>
            <a:p>
              <a:endParaRPr lang="en-US"/>
            </a:p>
          </p:txBody>
        </p:sp>
        <p:sp>
          <p:nvSpPr>
            <p:cNvPr id="69650" name="Text Box 18"/>
            <p:cNvSpPr txBox="1">
              <a:spLocks noChangeArrowheads="1"/>
            </p:cNvSpPr>
            <p:nvPr/>
          </p:nvSpPr>
          <p:spPr bwMode="auto">
            <a:xfrm>
              <a:off x="1632" y="1693"/>
              <a:ext cx="540"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model</a:t>
              </a:r>
            </a:p>
          </p:txBody>
        </p:sp>
        <p:sp>
          <p:nvSpPr>
            <p:cNvPr id="69651" name="AutoShape 19"/>
            <p:cNvSpPr>
              <a:spLocks noChangeArrowheads="1"/>
            </p:cNvSpPr>
            <p:nvPr/>
          </p:nvSpPr>
          <p:spPr bwMode="auto">
            <a:xfrm>
              <a:off x="2482" y="1469"/>
              <a:ext cx="933" cy="544"/>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nchor="ctr"/>
            <a:lstStyle/>
            <a:p>
              <a:endParaRPr lang="en-US"/>
            </a:p>
          </p:txBody>
        </p:sp>
        <p:sp>
          <p:nvSpPr>
            <p:cNvPr id="69652" name="Text Box 20"/>
            <p:cNvSpPr txBox="1">
              <a:spLocks noChangeArrowheads="1"/>
            </p:cNvSpPr>
            <p:nvPr/>
          </p:nvSpPr>
          <p:spPr bwMode="auto">
            <a:xfrm>
              <a:off x="2631" y="1693"/>
              <a:ext cx="636"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tempdb</a:t>
              </a:r>
            </a:p>
          </p:txBody>
        </p:sp>
        <p:sp>
          <p:nvSpPr>
            <p:cNvPr id="69653" name="AutoShape 21"/>
            <p:cNvSpPr>
              <a:spLocks noChangeArrowheads="1"/>
            </p:cNvSpPr>
            <p:nvPr/>
          </p:nvSpPr>
          <p:spPr bwMode="auto">
            <a:xfrm>
              <a:off x="3493" y="1469"/>
              <a:ext cx="932" cy="544"/>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nchor="ctr"/>
            <a:lstStyle/>
            <a:p>
              <a:endParaRPr lang="en-US"/>
            </a:p>
          </p:txBody>
        </p:sp>
        <p:sp>
          <p:nvSpPr>
            <p:cNvPr id="69654" name="Text Box 22"/>
            <p:cNvSpPr txBox="1">
              <a:spLocks noChangeArrowheads="1"/>
            </p:cNvSpPr>
            <p:nvPr/>
          </p:nvSpPr>
          <p:spPr bwMode="auto">
            <a:xfrm>
              <a:off x="3709" y="1693"/>
              <a:ext cx="500"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msdb</a:t>
              </a:r>
            </a:p>
          </p:txBody>
        </p:sp>
        <p:sp>
          <p:nvSpPr>
            <p:cNvPr id="69655" name="Line 23"/>
            <p:cNvSpPr>
              <a:spLocks noChangeShapeType="1"/>
            </p:cNvSpPr>
            <p:nvPr/>
          </p:nvSpPr>
          <p:spPr bwMode="auto">
            <a:xfrm>
              <a:off x="1355" y="2441"/>
              <a:ext cx="3109" cy="0"/>
            </a:xfrm>
            <a:prstGeom prst="line">
              <a:avLst/>
            </a:prstGeom>
            <a:noFill/>
            <a:ln w="57150">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56" name="AutoShape 24"/>
            <p:cNvSpPr>
              <a:spLocks noChangeArrowheads="1"/>
            </p:cNvSpPr>
            <p:nvPr/>
          </p:nvSpPr>
          <p:spPr bwMode="auto">
            <a:xfrm>
              <a:off x="1433" y="2589"/>
              <a:ext cx="933" cy="545"/>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lstStyle/>
            <a:p>
              <a:endParaRPr lang="en-US"/>
            </a:p>
          </p:txBody>
        </p:sp>
        <p:sp>
          <p:nvSpPr>
            <p:cNvPr id="69657" name="Text Box 25"/>
            <p:cNvSpPr txBox="1">
              <a:spLocks noChangeArrowheads="1"/>
            </p:cNvSpPr>
            <p:nvPr/>
          </p:nvSpPr>
          <p:spPr bwMode="auto">
            <a:xfrm>
              <a:off x="1669" y="2814"/>
              <a:ext cx="460"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pubs</a:t>
              </a:r>
            </a:p>
          </p:txBody>
        </p:sp>
        <p:sp>
          <p:nvSpPr>
            <p:cNvPr id="69658" name="AutoShape 26"/>
            <p:cNvSpPr>
              <a:spLocks noChangeArrowheads="1"/>
            </p:cNvSpPr>
            <p:nvPr/>
          </p:nvSpPr>
          <p:spPr bwMode="auto">
            <a:xfrm>
              <a:off x="2482" y="2589"/>
              <a:ext cx="933" cy="545"/>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lstStyle/>
            <a:p>
              <a:endParaRPr lang="en-US"/>
            </a:p>
          </p:txBody>
        </p:sp>
        <p:sp>
          <p:nvSpPr>
            <p:cNvPr id="69659" name="Text Box 27"/>
            <p:cNvSpPr txBox="1">
              <a:spLocks noChangeArrowheads="1"/>
            </p:cNvSpPr>
            <p:nvPr/>
          </p:nvSpPr>
          <p:spPr bwMode="auto">
            <a:xfrm>
              <a:off x="2537" y="2814"/>
              <a:ext cx="828"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Northwind</a:t>
              </a:r>
            </a:p>
          </p:txBody>
        </p:sp>
        <p:sp>
          <p:nvSpPr>
            <p:cNvPr id="69660" name="AutoShape 28"/>
            <p:cNvSpPr>
              <a:spLocks noChangeArrowheads="1"/>
            </p:cNvSpPr>
            <p:nvPr/>
          </p:nvSpPr>
          <p:spPr bwMode="auto">
            <a:xfrm>
              <a:off x="3493" y="2589"/>
              <a:ext cx="932" cy="545"/>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lstStyle/>
            <a:p>
              <a:endParaRPr lang="en-US"/>
            </a:p>
          </p:txBody>
        </p:sp>
        <p:sp>
          <p:nvSpPr>
            <p:cNvPr id="69661" name="Text Box 29"/>
            <p:cNvSpPr txBox="1">
              <a:spLocks noChangeArrowheads="1"/>
            </p:cNvSpPr>
            <p:nvPr/>
          </p:nvSpPr>
          <p:spPr bwMode="auto">
            <a:xfrm>
              <a:off x="3702" y="2814"/>
              <a:ext cx="516"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User1</a:t>
              </a:r>
            </a:p>
          </p:txBody>
        </p:sp>
        <p:sp>
          <p:nvSpPr>
            <p:cNvPr id="69662" name="Line 30"/>
            <p:cNvSpPr>
              <a:spLocks noChangeShapeType="1"/>
            </p:cNvSpPr>
            <p:nvPr/>
          </p:nvSpPr>
          <p:spPr bwMode="auto">
            <a:xfrm flipV="1">
              <a:off x="384" y="2160"/>
              <a:ext cx="4800" cy="9"/>
            </a:xfrm>
            <a:prstGeom prst="line">
              <a:avLst/>
            </a:prstGeom>
            <a:noFill/>
            <a:ln w="57150">
              <a:solidFill>
                <a:schemeClr val="tx1"/>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en-US"/>
            </a:p>
          </p:txBody>
        </p:sp>
        <p:sp>
          <p:nvSpPr>
            <p:cNvPr id="69663" name="AutoShape 31"/>
            <p:cNvSpPr>
              <a:spLocks noChangeArrowheads="1"/>
            </p:cNvSpPr>
            <p:nvPr/>
          </p:nvSpPr>
          <p:spPr bwMode="auto">
            <a:xfrm>
              <a:off x="4512" y="1488"/>
              <a:ext cx="932" cy="544"/>
            </a:xfrm>
            <a:prstGeom prst="can">
              <a:avLst>
                <a:gd name="adj" fmla="val 31102"/>
              </a:avLst>
            </a:prstGeom>
            <a:gradFill rotWithShape="0">
              <a:gsLst>
                <a:gs pos="0">
                  <a:schemeClr val="accent1">
                    <a:gamma/>
                    <a:shade val="46275"/>
                    <a:invGamma/>
                  </a:schemeClr>
                </a:gs>
                <a:gs pos="50000">
                  <a:schemeClr val="accent1"/>
                </a:gs>
                <a:gs pos="100000">
                  <a:schemeClr val="accent1">
                    <a:gamma/>
                    <a:shade val="46275"/>
                    <a:invGamma/>
                  </a:schemeClr>
                </a:gs>
              </a:gsLst>
              <a:lin ang="0" scaled="1"/>
            </a:gradFill>
            <a:ln w="12700" cap="rnd">
              <a:solidFill>
                <a:srgbClr val="000000"/>
              </a:solidFill>
              <a:round/>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nchor="ctr"/>
            <a:lstStyle/>
            <a:p>
              <a:endParaRPr lang="en-US"/>
            </a:p>
          </p:txBody>
        </p:sp>
        <p:sp>
          <p:nvSpPr>
            <p:cNvPr id="69664" name="Text Box 32"/>
            <p:cNvSpPr txBox="1">
              <a:spLocks noChangeArrowheads="1"/>
            </p:cNvSpPr>
            <p:nvPr/>
          </p:nvSpPr>
          <p:spPr bwMode="auto">
            <a:xfrm>
              <a:off x="4526" y="1712"/>
              <a:ext cx="908" cy="214"/>
            </a:xfrm>
            <a:prstGeom prst="rect">
              <a:avLst/>
            </a:prstGeom>
            <a:gradFill rotWithShape="0">
              <a:gsLst>
                <a:gs pos="0">
                  <a:schemeClr val="accent1"/>
                </a:gs>
                <a:gs pos="100000">
                  <a:schemeClr val="accent1">
                    <a:gamma/>
                    <a:shade val="46275"/>
                    <a:invGamma/>
                  </a:schemeClr>
                </a:gs>
              </a:gsLst>
              <a:lin ang="0" scaled="1"/>
            </a:gradFill>
            <a:ln>
              <a:noFill/>
            </a:ln>
            <a:effectLst>
              <a:outerShdw dist="17961"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spAutoFit/>
            </a:bodyPr>
            <a:lstStyle/>
            <a:p>
              <a:pPr algn="ctr">
                <a:lnSpc>
                  <a:spcPct val="90000"/>
                </a:lnSpc>
              </a:pPr>
              <a:r>
                <a:rPr lang="en-US" b="1">
                  <a:latin typeface="Arial" charset="0"/>
                </a:rPr>
                <a:t>distribution</a:t>
              </a:r>
            </a:p>
          </p:txBody>
        </p:sp>
        <p:sp>
          <p:nvSpPr>
            <p:cNvPr id="69665" name="Freeform 33"/>
            <p:cNvSpPr>
              <a:spLocks noChangeAspect="1"/>
            </p:cNvSpPr>
            <p:nvPr/>
          </p:nvSpPr>
          <p:spPr bwMode="auto">
            <a:xfrm rot="19623743" flipH="1">
              <a:off x="2064" y="2256"/>
              <a:ext cx="576" cy="80"/>
            </a:xfrm>
            <a:custGeom>
              <a:avLst/>
              <a:gdLst>
                <a:gd name="T0" fmla="*/ 0 w 1808"/>
                <a:gd name="T1" fmla="*/ 69 h 272"/>
                <a:gd name="T2" fmla="*/ 1081 w 1808"/>
                <a:gd name="T3" fmla="*/ 0 h 272"/>
                <a:gd name="T4" fmla="*/ 910 w 1808"/>
                <a:gd name="T5" fmla="*/ 159 h 272"/>
                <a:gd name="T6" fmla="*/ 1807 w 1808"/>
                <a:gd name="T7" fmla="*/ 123 h 272"/>
                <a:gd name="T8" fmla="*/ 648 w 1808"/>
                <a:gd name="T9" fmla="*/ 271 h 272"/>
                <a:gd name="T10" fmla="*/ 915 w 1808"/>
                <a:gd name="T11" fmla="*/ 98 h 272"/>
                <a:gd name="T12" fmla="*/ 0 w 1808"/>
                <a:gd name="T13" fmla="*/ 69 h 272"/>
              </a:gdLst>
              <a:ahLst/>
              <a:cxnLst>
                <a:cxn ang="0">
                  <a:pos x="T0" y="T1"/>
                </a:cxn>
                <a:cxn ang="0">
                  <a:pos x="T2" y="T3"/>
                </a:cxn>
                <a:cxn ang="0">
                  <a:pos x="T4" y="T5"/>
                </a:cxn>
                <a:cxn ang="0">
                  <a:pos x="T6" y="T7"/>
                </a:cxn>
                <a:cxn ang="0">
                  <a:pos x="T8" y="T9"/>
                </a:cxn>
                <a:cxn ang="0">
                  <a:pos x="T10" y="T11"/>
                </a:cxn>
                <a:cxn ang="0">
                  <a:pos x="T12" y="T13"/>
                </a:cxn>
              </a:cxnLst>
              <a:rect l="0" t="0" r="r" b="b"/>
              <a:pathLst>
                <a:path w="1808" h="272">
                  <a:moveTo>
                    <a:pt x="0" y="69"/>
                  </a:moveTo>
                  <a:lnTo>
                    <a:pt x="1081" y="0"/>
                  </a:lnTo>
                  <a:lnTo>
                    <a:pt x="910" y="159"/>
                  </a:lnTo>
                  <a:lnTo>
                    <a:pt x="1807" y="123"/>
                  </a:lnTo>
                  <a:lnTo>
                    <a:pt x="648" y="271"/>
                  </a:lnTo>
                  <a:lnTo>
                    <a:pt x="915" y="98"/>
                  </a:lnTo>
                  <a:lnTo>
                    <a:pt x="0" y="69"/>
                  </a:lnTo>
                </a:path>
              </a:pathLst>
            </a:custGeom>
            <a:gradFill rotWithShape="0">
              <a:gsLst>
                <a:gs pos="0">
                  <a:schemeClr val="accent1"/>
                </a:gs>
                <a:gs pos="100000">
                  <a:schemeClr val="accent1">
                    <a:gamma/>
                    <a:shade val="46275"/>
                    <a:invGamma/>
                  </a:schemeClr>
                </a:gs>
              </a:gsLst>
              <a:lin ang="0" scaled="1"/>
            </a:gradFill>
            <a:ln w="6350" cap="rnd" cmpd="sng">
              <a:solidFill>
                <a:schemeClr val="accent2"/>
              </a:solidFill>
              <a:prstDash val="solid"/>
              <a:round/>
              <a:headEnd type="none" w="med" len="med"/>
              <a:tailEnd type="none" w="med" len="med"/>
            </a:ln>
            <a:effectLst>
              <a:outerShdw dist="40161" dir="6506097" algn="ctr" rotWithShape="0">
                <a:srgbClr val="C0C0C0"/>
              </a:outerShdw>
            </a:effectLst>
          </p:spPr>
          <p:txBody>
            <a:bodyPr/>
            <a:lstStyle/>
            <a:p>
              <a:endParaRPr lang="en-US"/>
            </a:p>
          </p:txBody>
        </p:sp>
      </p:grpSp>
      <p:sp>
        <p:nvSpPr>
          <p:cNvPr id="69666" name="Rectangle 34"/>
          <p:cNvSpPr>
            <a:spLocks noChangeArrowheads="1"/>
          </p:cNvSpPr>
          <p:nvPr/>
        </p:nvSpPr>
        <p:spPr bwMode="auto">
          <a:xfrm>
            <a:off x="381000" y="914400"/>
            <a:ext cx="8458200" cy="161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r>
              <a:rPr lang="en-US" sz="2800" b="1">
                <a:latin typeface="Times New Roman" pitchFamily="18" charset="0"/>
              </a:rPr>
              <a:t>b.</a:t>
            </a:r>
            <a:r>
              <a:rPr lang="en-US" sz="2800" b="1" u="sng">
                <a:latin typeface="Times New Roman" pitchFamily="18" charset="0"/>
              </a:rPr>
              <a:t> User Databases (CSDL người dùng)</a:t>
            </a:r>
          </a:p>
          <a:p>
            <a:pPr marL="800100" lvl="1" indent="-342900"/>
            <a:r>
              <a:rPr lang="en-US" sz="2400">
                <a:latin typeface="Times New Roman" pitchFamily="18" charset="0"/>
              </a:rPr>
              <a:t>   - </a:t>
            </a:r>
            <a:r>
              <a:rPr lang="en-US" sz="2400" b="1">
                <a:latin typeface="Times New Roman" pitchFamily="18" charset="0"/>
              </a:rPr>
              <a:t>Các CSDL </a:t>
            </a:r>
            <a:r>
              <a:rPr lang="en-US" sz="2400" b="1" i="1">
                <a:latin typeface="Times New Roman" pitchFamily="18" charset="0"/>
              </a:rPr>
              <a:t>Pubs, Northwind</a:t>
            </a:r>
            <a:r>
              <a:rPr lang="en-US" sz="2400" b="1">
                <a:latin typeface="Times New Roman" pitchFamily="18" charset="0"/>
              </a:rPr>
              <a:t> là các ví dụ của MSSQL server</a:t>
            </a:r>
          </a:p>
          <a:p>
            <a:pPr marL="800100" lvl="1" indent="-342900"/>
            <a:r>
              <a:rPr lang="en-US" sz="2400" b="1">
                <a:latin typeface="Times New Roman" pitchFamily="18" charset="0"/>
              </a:rPr>
              <a:t>   - Còn lại là các CSDL của người dùng tạo ra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666"/>
                                        </p:tgtEl>
                                        <p:attrNameLst>
                                          <p:attrName>style.visibility</p:attrName>
                                        </p:attrNameLst>
                                      </p:cBhvr>
                                      <p:to>
                                        <p:strVal val="visible"/>
                                      </p:to>
                                    </p:set>
                                    <p:animEffect transition="in" filter="fade">
                                      <p:cBhvr>
                                        <p:cTn id="7" dur="1000"/>
                                        <p:tgtEl>
                                          <p:spTgt spid="69666"/>
                                        </p:tgtEl>
                                      </p:cBhvr>
                                    </p:animEffect>
                                    <p:anim calcmode="lin" valueType="num">
                                      <p:cBhvr>
                                        <p:cTn id="8" dur="1000" fill="hold"/>
                                        <p:tgtEl>
                                          <p:spTgt spid="69666"/>
                                        </p:tgtEl>
                                        <p:attrNameLst>
                                          <p:attrName>ppt_x</p:attrName>
                                        </p:attrNameLst>
                                      </p:cBhvr>
                                      <p:tavLst>
                                        <p:tav tm="0">
                                          <p:val>
                                            <p:strVal val="#ppt_x"/>
                                          </p:val>
                                        </p:tav>
                                        <p:tav tm="100000">
                                          <p:val>
                                            <p:strVal val="#ppt_x"/>
                                          </p:val>
                                        </p:tav>
                                      </p:tavLst>
                                    </p:anim>
                                    <p:anim calcmode="lin" valueType="num">
                                      <p:cBhvr>
                                        <p:cTn id="9" dur="1000" fill="hold"/>
                                        <p:tgtEl>
                                          <p:spTgt spid="696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636"/>
                                        </p:tgtEl>
                                        <p:attrNameLst>
                                          <p:attrName>style.visibility</p:attrName>
                                        </p:attrNameLst>
                                      </p:cBhvr>
                                      <p:to>
                                        <p:strVal val="visible"/>
                                      </p:to>
                                    </p:set>
                                    <p:anim calcmode="lin" valueType="num">
                                      <p:cBhvr additive="base">
                                        <p:cTn id="14" dur="500" fill="hold"/>
                                        <p:tgtEl>
                                          <p:spTgt spid="69636"/>
                                        </p:tgtEl>
                                        <p:attrNameLst>
                                          <p:attrName>ppt_x</p:attrName>
                                        </p:attrNameLst>
                                      </p:cBhvr>
                                      <p:tavLst>
                                        <p:tav tm="0">
                                          <p:val>
                                            <p:strVal val="#ppt_x"/>
                                          </p:val>
                                        </p:tav>
                                        <p:tav tm="100000">
                                          <p:val>
                                            <p:strVal val="#ppt_x"/>
                                          </p:val>
                                        </p:tav>
                                      </p:tavLst>
                                    </p:anim>
                                    <p:anim calcmode="lin" valueType="num">
                                      <p:cBhvr additive="base">
                                        <p:cTn id="15"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0" y="381000"/>
            <a:ext cx="9144000" cy="6477000"/>
          </a:xfrm>
        </p:spPr>
        <p:txBody>
          <a:bodyPr/>
          <a:lstStyle/>
          <a:p>
            <a:pPr marL="609600" indent="-609600">
              <a:lnSpc>
                <a:spcPct val="110000"/>
              </a:lnSpc>
              <a:buSzPct val="85000"/>
              <a:buFont typeface="Wingdings" pitchFamily="2" charset="2"/>
              <a:buNone/>
            </a:pPr>
            <a:r>
              <a:rPr lang="en-US" sz="2400" b="1">
                <a:latin typeface="Times New Roman" pitchFamily="18" charset="0"/>
              </a:rPr>
              <a:t>2. </a:t>
            </a:r>
            <a:r>
              <a:rPr lang="en-US" sz="2600" b="1" u="sng">
                <a:latin typeface="Times New Roman" pitchFamily="18" charset="0"/>
              </a:rPr>
              <a:t>Database Objects</a:t>
            </a:r>
            <a:r>
              <a:rPr lang="en-US" sz="2600" b="1">
                <a:latin typeface="Times New Roman" pitchFamily="18" charset="0"/>
              </a:rPr>
              <a:t>: Các đối tượng chính trong CSDL SQL server gồm:Table, Default, Column, row, Datatype, Index, Trigger, Rule, Stored Proceduresm, view</a:t>
            </a:r>
          </a:p>
          <a:p>
            <a:pPr marL="609600" indent="-609600">
              <a:lnSpc>
                <a:spcPct val="110000"/>
              </a:lnSpc>
              <a:spcBef>
                <a:spcPct val="0"/>
              </a:spcBef>
              <a:buSzPct val="85000"/>
              <a:buFont typeface="Wingdings" pitchFamily="2" charset="2"/>
              <a:buNone/>
            </a:pPr>
            <a:r>
              <a:rPr lang="en-US" sz="2600" b="1">
                <a:latin typeface="Times New Roman" pitchFamily="18" charset="0"/>
              </a:rPr>
              <a:t>3. </a:t>
            </a:r>
            <a:r>
              <a:rPr lang="en-US" sz="2600" b="1" u="sng">
                <a:latin typeface="Times New Roman" pitchFamily="18" charset="0"/>
              </a:rPr>
              <a:t>SQL Server Security</a:t>
            </a:r>
            <a:r>
              <a:rPr lang="en-US" sz="2600" b="1">
                <a:latin typeface="Times New Roman" pitchFamily="18" charset="0"/>
              </a:rPr>
              <a:t>: (Bảo mật trong SQL Server) </a:t>
            </a:r>
            <a:br>
              <a:rPr lang="en-US" sz="2600" b="1">
                <a:latin typeface="Times New Roman" pitchFamily="18" charset="0"/>
              </a:rPr>
            </a:br>
            <a:r>
              <a:rPr lang="en-US" sz="2600" b="1">
                <a:latin typeface="Times New Roman" pitchFamily="18" charset="0"/>
              </a:rPr>
              <a:t>Dùng 2 mức bảo mật khi kiểm tra sự hợp lệ của người dùng</a:t>
            </a:r>
          </a:p>
          <a:p>
            <a:pPr marL="990600" lvl="1" indent="-533400">
              <a:lnSpc>
                <a:spcPct val="110000"/>
              </a:lnSpc>
              <a:spcBef>
                <a:spcPct val="0"/>
              </a:spcBef>
              <a:buSzPct val="60000"/>
              <a:buFont typeface="Wingdings" pitchFamily="2" charset="2"/>
              <a:buNone/>
            </a:pPr>
            <a:r>
              <a:rPr lang="en-US" sz="2600" b="1" i="1">
                <a:latin typeface="Times New Roman" pitchFamily="18" charset="0"/>
              </a:rPr>
              <a:t>- </a:t>
            </a:r>
            <a:r>
              <a:rPr lang="en-US" sz="2600" b="1" i="1" u="sng">
                <a:latin typeface="Times New Roman" pitchFamily="18" charset="0"/>
              </a:rPr>
              <a:t>Authentication (Chứng thực):</a:t>
            </a:r>
            <a:r>
              <a:rPr lang="en-US" sz="2600" b="1">
                <a:latin typeface="Times New Roman" pitchFamily="18" charset="0"/>
              </a:rPr>
              <a:t> Để kết nối đến một thể hiện của SQL server, người dùng phải có một ID hợp lệ. SQL dùng 2 loại chứng thực để kiểm tra hợp lệ :</a:t>
            </a:r>
            <a:br>
              <a:rPr lang="en-US" sz="2600" b="1">
                <a:latin typeface="Times New Roman" pitchFamily="18" charset="0"/>
              </a:rPr>
            </a:br>
            <a:r>
              <a:rPr lang="en-US" sz="2600" b="1">
                <a:latin typeface="Times New Roman" pitchFamily="18" charset="0"/>
              </a:rPr>
              <a:t>- Windows Authentication</a:t>
            </a:r>
            <a:br>
              <a:rPr lang="en-US" sz="2600" b="1">
                <a:latin typeface="Times New Roman" pitchFamily="18" charset="0"/>
              </a:rPr>
            </a:br>
            <a:r>
              <a:rPr lang="en-US" sz="2600" b="1">
                <a:latin typeface="Times New Roman" pitchFamily="18" charset="0"/>
              </a:rPr>
              <a:t>- SQL Server Authentication</a:t>
            </a:r>
          </a:p>
          <a:p>
            <a:pPr marL="990600" lvl="1" indent="-533400">
              <a:lnSpc>
                <a:spcPct val="110000"/>
              </a:lnSpc>
              <a:spcBef>
                <a:spcPct val="0"/>
              </a:spcBef>
              <a:buSzPct val="60000"/>
              <a:buFont typeface="Wingdings" pitchFamily="2" charset="2"/>
              <a:buNone/>
            </a:pPr>
            <a:r>
              <a:rPr lang="en-US" sz="2600" b="1" i="1">
                <a:latin typeface="Times New Roman" pitchFamily="18" charset="0"/>
              </a:rPr>
              <a:t>- </a:t>
            </a:r>
            <a:r>
              <a:rPr lang="en-US" sz="2600" b="1" i="1" u="sng">
                <a:latin typeface="Times New Roman" pitchFamily="18" charset="0"/>
              </a:rPr>
              <a:t>Authorization (Cho phép): </a:t>
            </a:r>
            <a:r>
              <a:rPr lang="en-US" sz="2600" b="1">
                <a:latin typeface="Times New Roman" pitchFamily="18" charset="0"/>
              </a:rPr>
              <a:t>Sau khi đăng nhập, SQL kiểm tra xem ID đó có quyền thao tác trên CSDL hay không</a:t>
            </a:r>
          </a:p>
          <a:p>
            <a:pPr marL="609600" indent="-609600">
              <a:lnSpc>
                <a:spcPct val="110000"/>
              </a:lnSpc>
              <a:spcBef>
                <a:spcPct val="0"/>
              </a:spcBef>
              <a:buSzPct val="85000"/>
              <a:buFont typeface="Wingdings" pitchFamily="2" charset="2"/>
              <a:buNone/>
            </a:pPr>
            <a:r>
              <a:rPr lang="en-US" sz="2600" b="1">
                <a:latin typeface="Times New Roman" pitchFamily="18" charset="0"/>
              </a:rPr>
              <a:t>4.</a:t>
            </a:r>
            <a:r>
              <a:rPr lang="en-US" sz="2600" b="1" u="sng">
                <a:latin typeface="Times New Roman" pitchFamily="18" charset="0"/>
              </a:rPr>
              <a:t> Giới thiệu về transact- SQL</a:t>
            </a:r>
            <a:r>
              <a:rPr lang="en-US" sz="2600">
                <a:latin typeface="Times New Roman" pitchFamily="18" charset="0"/>
              </a:rPr>
              <a:t>:</a:t>
            </a:r>
            <a:endParaRPr lang="en-US" sz="2600" b="1">
              <a:latin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fade">
                                      <p:cBhvr>
                                        <p:cTn id="7" dur="1000"/>
                                        <p:tgtEl>
                                          <p:spTgt spid="70659">
                                            <p:txEl>
                                              <p:pRg st="0" end="0"/>
                                            </p:txEl>
                                          </p:spTgt>
                                        </p:tgtEl>
                                      </p:cBhvr>
                                    </p:animEffect>
                                    <p:anim calcmode="lin" valueType="num">
                                      <p:cBhvr>
                                        <p:cTn id="8" dur="10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065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0659">
                                            <p:txEl>
                                              <p:pRg st="1" end="1"/>
                                            </p:txEl>
                                          </p:spTgt>
                                        </p:tgtEl>
                                        <p:attrNameLst>
                                          <p:attrName>style.visibility</p:attrName>
                                        </p:attrNameLst>
                                      </p:cBhvr>
                                      <p:to>
                                        <p:strVal val="visible"/>
                                      </p:to>
                                    </p:set>
                                    <p:animEffect transition="in" filter="fade">
                                      <p:cBhvr>
                                        <p:cTn id="14" dur="1000"/>
                                        <p:tgtEl>
                                          <p:spTgt spid="70659">
                                            <p:txEl>
                                              <p:pRg st="1" end="1"/>
                                            </p:txEl>
                                          </p:spTgt>
                                        </p:tgtEl>
                                      </p:cBhvr>
                                    </p:animEffect>
                                    <p:anim calcmode="lin" valueType="num">
                                      <p:cBhvr>
                                        <p:cTn id="15" dur="10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065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0659">
                                            <p:txEl>
                                              <p:pRg st="2" end="2"/>
                                            </p:txEl>
                                          </p:spTgt>
                                        </p:tgtEl>
                                        <p:attrNameLst>
                                          <p:attrName>style.visibility</p:attrName>
                                        </p:attrNameLst>
                                      </p:cBhvr>
                                      <p:to>
                                        <p:strVal val="visible"/>
                                      </p:to>
                                    </p:set>
                                    <p:animEffect transition="in" filter="fade">
                                      <p:cBhvr>
                                        <p:cTn id="21" dur="1000"/>
                                        <p:tgtEl>
                                          <p:spTgt spid="70659">
                                            <p:txEl>
                                              <p:pRg st="2" end="2"/>
                                            </p:txEl>
                                          </p:spTgt>
                                        </p:tgtEl>
                                      </p:cBhvr>
                                    </p:animEffect>
                                    <p:anim calcmode="lin" valueType="num">
                                      <p:cBhvr>
                                        <p:cTn id="22" dur="10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065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0659">
                                            <p:txEl>
                                              <p:pRg st="3" end="3"/>
                                            </p:txEl>
                                          </p:spTgt>
                                        </p:tgtEl>
                                        <p:attrNameLst>
                                          <p:attrName>style.visibility</p:attrName>
                                        </p:attrNameLst>
                                      </p:cBhvr>
                                      <p:to>
                                        <p:strVal val="visible"/>
                                      </p:to>
                                    </p:set>
                                    <p:animEffect transition="in" filter="fade">
                                      <p:cBhvr>
                                        <p:cTn id="28" dur="1000"/>
                                        <p:tgtEl>
                                          <p:spTgt spid="70659">
                                            <p:txEl>
                                              <p:pRg st="3" end="3"/>
                                            </p:txEl>
                                          </p:spTgt>
                                        </p:tgtEl>
                                      </p:cBhvr>
                                    </p:animEffect>
                                    <p:anim calcmode="lin" valueType="num">
                                      <p:cBhvr>
                                        <p:cTn id="29" dur="10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065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0659">
                                            <p:txEl>
                                              <p:pRg st="4" end="4"/>
                                            </p:txEl>
                                          </p:spTgt>
                                        </p:tgtEl>
                                        <p:attrNameLst>
                                          <p:attrName>style.visibility</p:attrName>
                                        </p:attrNameLst>
                                      </p:cBhvr>
                                      <p:to>
                                        <p:strVal val="visible"/>
                                      </p:to>
                                    </p:set>
                                    <p:animEffect transition="in" filter="fade">
                                      <p:cBhvr>
                                        <p:cTn id="35" dur="1000"/>
                                        <p:tgtEl>
                                          <p:spTgt spid="70659">
                                            <p:txEl>
                                              <p:pRg st="4" end="4"/>
                                            </p:txEl>
                                          </p:spTgt>
                                        </p:tgtEl>
                                      </p:cBhvr>
                                    </p:animEffect>
                                    <p:anim calcmode="lin" valueType="num">
                                      <p:cBhvr>
                                        <p:cTn id="36" dur="10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065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type="body" idx="1"/>
          </p:nvPr>
        </p:nvSpPr>
        <p:spPr>
          <a:xfrm>
            <a:off x="0" y="228600"/>
            <a:ext cx="9372600" cy="6629400"/>
          </a:xfrm>
        </p:spPr>
        <p:txBody>
          <a:bodyPr/>
          <a:lstStyle/>
          <a:p>
            <a:pPr marL="609600" indent="-609600">
              <a:spcBef>
                <a:spcPct val="0"/>
              </a:spcBef>
            </a:pPr>
            <a:r>
              <a:rPr lang="en-US" sz="2600" b="1">
                <a:latin typeface="Times New Roman" pitchFamily="18" charset="0"/>
              </a:rPr>
              <a:t>Đối với SQL server, các ứng dụng muốn truyền thông đến SQL server thì phải gữi các lệnh T-SQL đến server</a:t>
            </a:r>
          </a:p>
          <a:p>
            <a:pPr marL="609600" indent="-609600">
              <a:spcBef>
                <a:spcPct val="0"/>
              </a:spcBef>
            </a:pPr>
            <a:r>
              <a:rPr lang="en-US" sz="2600" b="1">
                <a:latin typeface="Times New Roman" pitchFamily="18" charset="0"/>
              </a:rPr>
              <a:t>T-SQL là tập hợp các đoạn mã thực thi các hành động lên các đối tượng hoặc dữ liệu của một CSDL. Gồm 3 loại câu lệnh T-SQL</a:t>
            </a:r>
          </a:p>
          <a:p>
            <a:pPr marL="990600" lvl="1" indent="-533400">
              <a:spcBef>
                <a:spcPct val="0"/>
              </a:spcBef>
              <a:buFont typeface="Verdana" pitchFamily="34" charset="0"/>
              <a:buNone/>
            </a:pPr>
            <a:r>
              <a:rPr lang="en-US" sz="2600">
                <a:latin typeface="Times New Roman" pitchFamily="18" charset="0"/>
              </a:rPr>
              <a:t>- Ngôn ngữ định nghĩa dữ liệu:Data Definition Language - DDL</a:t>
            </a:r>
          </a:p>
          <a:p>
            <a:pPr marL="990600" lvl="1" indent="-533400">
              <a:spcBef>
                <a:spcPct val="0"/>
              </a:spcBef>
              <a:buFont typeface="Verdana" pitchFamily="34" charset="0"/>
              <a:buNone/>
            </a:pPr>
            <a:r>
              <a:rPr lang="en-US" sz="2600">
                <a:latin typeface="Times New Roman" pitchFamily="18" charset="0"/>
              </a:rPr>
              <a:t>- Ngôn ngữ điều khiển dữ liệu: Data Control Language- DCL</a:t>
            </a:r>
          </a:p>
          <a:p>
            <a:pPr marL="990600" lvl="1" indent="-533400">
              <a:spcBef>
                <a:spcPct val="0"/>
              </a:spcBef>
              <a:buFont typeface="Verdana" pitchFamily="34" charset="0"/>
              <a:buNone/>
            </a:pPr>
            <a:r>
              <a:rPr lang="en-US" sz="2600">
                <a:latin typeface="Times New Roman" pitchFamily="18" charset="0"/>
              </a:rPr>
              <a:t>- Ngôn ngữ thao tác dữ liệu:Data Manipulation Language- DML</a:t>
            </a:r>
          </a:p>
          <a:p>
            <a:pPr marL="609600" indent="-609600">
              <a:buSzPct val="90000"/>
              <a:buFont typeface="Wingdings" pitchFamily="2" charset="2"/>
              <a:buAutoNum type="arabicPeriod" startAt="5"/>
            </a:pPr>
            <a:r>
              <a:rPr lang="en-US" sz="2800" b="1" u="sng">
                <a:latin typeface="Times New Roman" pitchFamily="18" charset="0"/>
              </a:rPr>
              <a:t>Physical Database Architecture</a:t>
            </a:r>
          </a:p>
          <a:p>
            <a:pPr marL="990600" lvl="1" indent="-533400">
              <a:buSzPct val="90000"/>
              <a:buFontTx/>
              <a:buNone/>
            </a:pPr>
            <a:r>
              <a:rPr lang="en-US">
                <a:latin typeface="Times New Roman" pitchFamily="18" charset="0"/>
              </a:rPr>
              <a:t>Mỗi CSDL được lưu trữ dưới dạng 2 tập tin :</a:t>
            </a:r>
          </a:p>
          <a:p>
            <a:pPr marL="990600" lvl="1" indent="-533400">
              <a:buSzPct val="90000"/>
            </a:pPr>
            <a:r>
              <a:rPr lang="en-US">
                <a:latin typeface="Times New Roman" pitchFamily="18" charset="0"/>
              </a:rPr>
              <a:t>Tập tin dữ liệu (data file): lưu trữ dữ liệu gồm 2 loại:</a:t>
            </a:r>
            <a:br>
              <a:rPr lang="en-US">
                <a:latin typeface="Times New Roman" pitchFamily="18" charset="0"/>
              </a:rPr>
            </a:br>
            <a:r>
              <a:rPr lang="en-US">
                <a:latin typeface="Times New Roman" pitchFamily="18" charset="0"/>
              </a:rPr>
              <a:t>- Primary file (.mdf)</a:t>
            </a:r>
            <a:br>
              <a:rPr lang="en-US">
                <a:latin typeface="Times New Roman" pitchFamily="18" charset="0"/>
              </a:rPr>
            </a:br>
            <a:r>
              <a:rPr lang="en-US">
                <a:latin typeface="Times New Roman" pitchFamily="18" charset="0"/>
              </a:rPr>
              <a:t>- Secondary file (.ndf)</a:t>
            </a:r>
          </a:p>
          <a:p>
            <a:pPr marL="990600" lvl="1" indent="-533400">
              <a:buSzPct val="90000"/>
            </a:pPr>
            <a:r>
              <a:rPr lang="en-US">
                <a:latin typeface="Times New Roman" pitchFamily="18" charset="0"/>
              </a:rPr>
              <a:t>Tập tin log (transaction log file)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fade">
                                      <p:cBhvr>
                                        <p:cTn id="7" dur="1000"/>
                                        <p:tgtEl>
                                          <p:spTgt spid="71683">
                                            <p:txEl>
                                              <p:pRg st="0" end="0"/>
                                            </p:txEl>
                                          </p:spTgt>
                                        </p:tgtEl>
                                      </p:cBhvr>
                                    </p:animEffect>
                                    <p:anim calcmode="lin" valueType="num">
                                      <p:cBhvr>
                                        <p:cTn id="8" dur="10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68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683">
                                            <p:txEl>
                                              <p:pRg st="1" end="1"/>
                                            </p:txEl>
                                          </p:spTgt>
                                        </p:tgtEl>
                                        <p:attrNameLst>
                                          <p:attrName>style.visibility</p:attrName>
                                        </p:attrNameLst>
                                      </p:cBhvr>
                                      <p:to>
                                        <p:strVal val="visible"/>
                                      </p:to>
                                    </p:set>
                                    <p:animEffect transition="in" filter="fade">
                                      <p:cBhvr>
                                        <p:cTn id="14" dur="1000"/>
                                        <p:tgtEl>
                                          <p:spTgt spid="71683">
                                            <p:txEl>
                                              <p:pRg st="1" end="1"/>
                                            </p:txEl>
                                          </p:spTgt>
                                        </p:tgtEl>
                                      </p:cBhvr>
                                    </p:animEffect>
                                    <p:anim calcmode="lin" valueType="num">
                                      <p:cBhvr>
                                        <p:cTn id="15" dur="1000" fill="hold"/>
                                        <p:tgtEl>
                                          <p:spTgt spid="7168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68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683">
                                            <p:txEl>
                                              <p:pRg st="2" end="2"/>
                                            </p:txEl>
                                          </p:spTgt>
                                        </p:tgtEl>
                                        <p:attrNameLst>
                                          <p:attrName>style.visibility</p:attrName>
                                        </p:attrNameLst>
                                      </p:cBhvr>
                                      <p:to>
                                        <p:strVal val="visible"/>
                                      </p:to>
                                    </p:set>
                                    <p:animEffect transition="in" filter="fade">
                                      <p:cBhvr>
                                        <p:cTn id="21" dur="1000"/>
                                        <p:tgtEl>
                                          <p:spTgt spid="71683">
                                            <p:txEl>
                                              <p:pRg st="2" end="2"/>
                                            </p:txEl>
                                          </p:spTgt>
                                        </p:tgtEl>
                                      </p:cBhvr>
                                    </p:animEffect>
                                    <p:anim calcmode="lin" valueType="num">
                                      <p:cBhvr>
                                        <p:cTn id="22" dur="1000" fill="hold"/>
                                        <p:tgtEl>
                                          <p:spTgt spid="7168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168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683">
                                            <p:txEl>
                                              <p:pRg st="3" end="3"/>
                                            </p:txEl>
                                          </p:spTgt>
                                        </p:tgtEl>
                                        <p:attrNameLst>
                                          <p:attrName>style.visibility</p:attrName>
                                        </p:attrNameLst>
                                      </p:cBhvr>
                                      <p:to>
                                        <p:strVal val="visible"/>
                                      </p:to>
                                    </p:set>
                                    <p:animEffect transition="in" filter="fade">
                                      <p:cBhvr>
                                        <p:cTn id="28" dur="1000"/>
                                        <p:tgtEl>
                                          <p:spTgt spid="71683">
                                            <p:txEl>
                                              <p:pRg st="3" end="3"/>
                                            </p:txEl>
                                          </p:spTgt>
                                        </p:tgtEl>
                                      </p:cBhvr>
                                    </p:animEffect>
                                    <p:anim calcmode="lin" valueType="num">
                                      <p:cBhvr>
                                        <p:cTn id="29" dur="1000" fill="hold"/>
                                        <p:tgtEl>
                                          <p:spTgt spid="7168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168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1683">
                                            <p:txEl>
                                              <p:pRg st="4" end="4"/>
                                            </p:txEl>
                                          </p:spTgt>
                                        </p:tgtEl>
                                        <p:attrNameLst>
                                          <p:attrName>style.visibility</p:attrName>
                                        </p:attrNameLst>
                                      </p:cBhvr>
                                      <p:to>
                                        <p:strVal val="visible"/>
                                      </p:to>
                                    </p:set>
                                    <p:animEffect transition="in" filter="fade">
                                      <p:cBhvr>
                                        <p:cTn id="35" dur="1000"/>
                                        <p:tgtEl>
                                          <p:spTgt spid="71683">
                                            <p:txEl>
                                              <p:pRg st="4" end="4"/>
                                            </p:txEl>
                                          </p:spTgt>
                                        </p:tgtEl>
                                      </p:cBhvr>
                                    </p:animEffect>
                                    <p:anim calcmode="lin" valueType="num">
                                      <p:cBhvr>
                                        <p:cTn id="36" dur="1000" fill="hold"/>
                                        <p:tgtEl>
                                          <p:spTgt spid="7168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168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1683">
                                            <p:txEl>
                                              <p:pRg st="5" end="5"/>
                                            </p:txEl>
                                          </p:spTgt>
                                        </p:tgtEl>
                                        <p:attrNameLst>
                                          <p:attrName>style.visibility</p:attrName>
                                        </p:attrNameLst>
                                      </p:cBhvr>
                                      <p:to>
                                        <p:strVal val="visible"/>
                                      </p:to>
                                    </p:set>
                                    <p:animEffect transition="in" filter="fade">
                                      <p:cBhvr>
                                        <p:cTn id="42" dur="1000"/>
                                        <p:tgtEl>
                                          <p:spTgt spid="71683">
                                            <p:txEl>
                                              <p:pRg st="5" end="5"/>
                                            </p:txEl>
                                          </p:spTgt>
                                        </p:tgtEl>
                                      </p:cBhvr>
                                    </p:animEffect>
                                    <p:anim calcmode="lin" valueType="num">
                                      <p:cBhvr>
                                        <p:cTn id="43" dur="1000" fill="hold"/>
                                        <p:tgtEl>
                                          <p:spTgt spid="7168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168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1683">
                                            <p:txEl>
                                              <p:pRg st="6" end="6"/>
                                            </p:txEl>
                                          </p:spTgt>
                                        </p:tgtEl>
                                        <p:attrNameLst>
                                          <p:attrName>style.visibility</p:attrName>
                                        </p:attrNameLst>
                                      </p:cBhvr>
                                      <p:to>
                                        <p:strVal val="visible"/>
                                      </p:to>
                                    </p:set>
                                    <p:animEffect transition="in" filter="fade">
                                      <p:cBhvr>
                                        <p:cTn id="49" dur="1000"/>
                                        <p:tgtEl>
                                          <p:spTgt spid="71683">
                                            <p:txEl>
                                              <p:pRg st="6" end="6"/>
                                            </p:txEl>
                                          </p:spTgt>
                                        </p:tgtEl>
                                      </p:cBhvr>
                                    </p:animEffect>
                                    <p:anim calcmode="lin" valueType="num">
                                      <p:cBhvr>
                                        <p:cTn id="50" dur="1000" fill="hold"/>
                                        <p:tgtEl>
                                          <p:spTgt spid="7168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168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1683">
                                            <p:txEl>
                                              <p:pRg st="7" end="7"/>
                                            </p:txEl>
                                          </p:spTgt>
                                        </p:tgtEl>
                                        <p:attrNameLst>
                                          <p:attrName>style.visibility</p:attrName>
                                        </p:attrNameLst>
                                      </p:cBhvr>
                                      <p:to>
                                        <p:strVal val="visible"/>
                                      </p:to>
                                    </p:set>
                                    <p:animEffect transition="in" filter="fade">
                                      <p:cBhvr>
                                        <p:cTn id="56" dur="1000"/>
                                        <p:tgtEl>
                                          <p:spTgt spid="71683">
                                            <p:txEl>
                                              <p:pRg st="7" end="7"/>
                                            </p:txEl>
                                          </p:spTgt>
                                        </p:tgtEl>
                                      </p:cBhvr>
                                    </p:animEffect>
                                    <p:anim calcmode="lin" valueType="num">
                                      <p:cBhvr>
                                        <p:cTn id="57" dur="1000" fill="hold"/>
                                        <p:tgtEl>
                                          <p:spTgt spid="7168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168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1683">
                                            <p:txEl>
                                              <p:pRg st="8" end="8"/>
                                            </p:txEl>
                                          </p:spTgt>
                                        </p:tgtEl>
                                        <p:attrNameLst>
                                          <p:attrName>style.visibility</p:attrName>
                                        </p:attrNameLst>
                                      </p:cBhvr>
                                      <p:to>
                                        <p:strVal val="visible"/>
                                      </p:to>
                                    </p:set>
                                    <p:animEffect transition="in" filter="fade">
                                      <p:cBhvr>
                                        <p:cTn id="63" dur="1000"/>
                                        <p:tgtEl>
                                          <p:spTgt spid="71683">
                                            <p:txEl>
                                              <p:pRg st="8" end="8"/>
                                            </p:txEl>
                                          </p:spTgt>
                                        </p:tgtEl>
                                      </p:cBhvr>
                                    </p:animEffect>
                                    <p:anim calcmode="lin" valueType="num">
                                      <p:cBhvr>
                                        <p:cTn id="64" dur="1000" fill="hold"/>
                                        <p:tgtEl>
                                          <p:spTgt spid="7168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168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277813"/>
            <a:ext cx="8229600" cy="788987"/>
          </a:xfrm>
        </p:spPr>
        <p:txBody>
          <a:bodyPr/>
          <a:lstStyle/>
          <a:p>
            <a:pPr marL="1117600" indent="-1117600">
              <a:buFontTx/>
              <a:buAutoNum type="romanUcPeriod" startAt="5"/>
            </a:pPr>
            <a:r>
              <a:rPr lang="en-US" sz="4000" b="1">
                <a:solidFill>
                  <a:srgbClr val="FFCC00"/>
                </a:solidFill>
                <a:latin typeface="Times New Roman" pitchFamily="18" charset="0"/>
              </a:rPr>
              <a:t>C</a:t>
            </a:r>
            <a:r>
              <a:rPr lang="en-US" b="1">
                <a:solidFill>
                  <a:srgbClr val="FFCC00"/>
                </a:solidFill>
                <a:latin typeface="Times New Roman" pitchFamily="18" charset="0"/>
              </a:rPr>
              <a:t>ài đặt </a:t>
            </a:r>
            <a:r>
              <a:rPr lang="en-US" sz="4000" b="1">
                <a:solidFill>
                  <a:srgbClr val="FFCC00"/>
                </a:solidFill>
                <a:latin typeface="Times New Roman" pitchFamily="18" charset="0"/>
              </a:rPr>
              <a:t>SQL Server 2000</a:t>
            </a:r>
          </a:p>
        </p:txBody>
      </p:sp>
      <p:sp>
        <p:nvSpPr>
          <p:cNvPr id="72707" name="Rectangle 3"/>
          <p:cNvSpPr>
            <a:spLocks noGrp="1" noChangeArrowheads="1"/>
          </p:cNvSpPr>
          <p:nvPr>
            <p:ph type="body" idx="1"/>
          </p:nvPr>
        </p:nvSpPr>
        <p:spPr>
          <a:xfrm>
            <a:off x="0" y="914400"/>
            <a:ext cx="9144000" cy="5943600"/>
          </a:xfrm>
        </p:spPr>
        <p:txBody>
          <a:bodyPr/>
          <a:lstStyle/>
          <a:p>
            <a:r>
              <a:rPr lang="en-US" sz="2800">
                <a:latin typeface="Times New Roman" pitchFamily="18" charset="0"/>
              </a:rPr>
              <a:t>Xác định user account thích hợp cho SQL server service và SQL server Agent Service </a:t>
            </a:r>
          </a:p>
          <a:p>
            <a:r>
              <a:rPr lang="en-US" sz="2800">
                <a:latin typeface="Times New Roman" pitchFamily="18" charset="0"/>
              </a:rPr>
              <a:t>Chọn chế độ xác thực (Authentication mode)</a:t>
            </a:r>
          </a:p>
          <a:p>
            <a:r>
              <a:rPr lang="en-US" sz="2800">
                <a:latin typeface="Times New Roman" pitchFamily="18" charset="0"/>
              </a:rPr>
              <a:t>Xác định Collation: tập các qui tắc quản lý</a:t>
            </a:r>
          </a:p>
          <a:p>
            <a:r>
              <a:rPr lang="en-US" sz="2800">
                <a:latin typeface="Times New Roman" pitchFamily="18" charset="0"/>
              </a:rPr>
              <a:t>Chọn network libraries</a:t>
            </a:r>
          </a:p>
          <a:p>
            <a:r>
              <a:rPr lang="en-US" sz="2800">
                <a:latin typeface="Times New Roman" pitchFamily="18" charset="0"/>
              </a:rPr>
              <a:t>Xác định client Licensing Mode</a:t>
            </a:r>
          </a:p>
          <a:p>
            <a:pPr>
              <a:buFont typeface="Wingdings" pitchFamily="2" charset="2"/>
              <a:buNone/>
            </a:pPr>
            <a:r>
              <a:rPr lang="en-US" sz="2800" u="sng">
                <a:latin typeface="Times New Roman" pitchFamily="18" charset="0"/>
              </a:rPr>
              <a:t>Sau khi cài đặt s</a:t>
            </a:r>
            <a:r>
              <a:rPr lang="en-US" u="sng">
                <a:latin typeface="Times New Roman" pitchFamily="18" charset="0"/>
              </a:rPr>
              <a:t>ẽ</a:t>
            </a:r>
            <a:r>
              <a:rPr lang="en-US" sz="2800" u="sng">
                <a:latin typeface="Times New Roman" pitchFamily="18" charset="0"/>
              </a:rPr>
              <a:t> thu được</a:t>
            </a:r>
            <a:r>
              <a:rPr lang="en-US" sz="2800">
                <a:latin typeface="Times New Roman" pitchFamily="18" charset="0"/>
              </a:rPr>
              <a:t>:</a:t>
            </a:r>
          </a:p>
          <a:p>
            <a:r>
              <a:rPr lang="en-US" sz="2800">
                <a:latin typeface="Times New Roman" pitchFamily="18" charset="0"/>
              </a:rPr>
              <a:t>Các dịch vụ của SQL server</a:t>
            </a:r>
          </a:p>
          <a:p>
            <a:r>
              <a:rPr lang="en-US" sz="2800">
                <a:latin typeface="Times New Roman" pitchFamily="18" charset="0"/>
              </a:rPr>
              <a:t>Thư mục cài đặt mặc định là MSSQL trong c:\</a:t>
            </a:r>
          </a:p>
          <a:p>
            <a:r>
              <a:rPr lang="en-US" sz="2800">
                <a:latin typeface="Times New Roman" pitchFamily="18" charset="0"/>
              </a:rPr>
              <a:t>Một CSDL mặc định</a:t>
            </a:r>
          </a:p>
          <a:p>
            <a:r>
              <a:rPr lang="en-US" sz="2800">
                <a:latin typeface="Times New Roman" pitchFamily="18" charset="0"/>
              </a:rPr>
              <a:t>Các ID đăng nhập mặc định (sa- system administrator)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fade">
                                      <p:cBhvr>
                                        <p:cTn id="7" dur="1000"/>
                                        <p:tgtEl>
                                          <p:spTgt spid="72707">
                                            <p:txEl>
                                              <p:pRg st="0" end="0"/>
                                            </p:txEl>
                                          </p:spTgt>
                                        </p:tgtEl>
                                      </p:cBhvr>
                                    </p:animEffect>
                                    <p:anim calcmode="lin" valueType="num">
                                      <p:cBhvr>
                                        <p:cTn id="8" dur="10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270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2707">
                                            <p:txEl>
                                              <p:pRg st="1" end="1"/>
                                            </p:txEl>
                                          </p:spTgt>
                                        </p:tgtEl>
                                        <p:attrNameLst>
                                          <p:attrName>style.visibility</p:attrName>
                                        </p:attrNameLst>
                                      </p:cBhvr>
                                      <p:to>
                                        <p:strVal val="visible"/>
                                      </p:to>
                                    </p:set>
                                    <p:animEffect transition="in" filter="fade">
                                      <p:cBhvr>
                                        <p:cTn id="14" dur="1000"/>
                                        <p:tgtEl>
                                          <p:spTgt spid="72707">
                                            <p:txEl>
                                              <p:pRg st="1" end="1"/>
                                            </p:txEl>
                                          </p:spTgt>
                                        </p:tgtEl>
                                      </p:cBhvr>
                                    </p:animEffect>
                                    <p:anim calcmode="lin" valueType="num">
                                      <p:cBhvr>
                                        <p:cTn id="15" dur="1000" fill="hold"/>
                                        <p:tgtEl>
                                          <p:spTgt spid="7270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270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2707">
                                            <p:txEl>
                                              <p:pRg st="2" end="2"/>
                                            </p:txEl>
                                          </p:spTgt>
                                        </p:tgtEl>
                                        <p:attrNameLst>
                                          <p:attrName>style.visibility</p:attrName>
                                        </p:attrNameLst>
                                      </p:cBhvr>
                                      <p:to>
                                        <p:strVal val="visible"/>
                                      </p:to>
                                    </p:set>
                                    <p:animEffect transition="in" filter="fade">
                                      <p:cBhvr>
                                        <p:cTn id="21" dur="1000"/>
                                        <p:tgtEl>
                                          <p:spTgt spid="72707">
                                            <p:txEl>
                                              <p:pRg st="2" end="2"/>
                                            </p:txEl>
                                          </p:spTgt>
                                        </p:tgtEl>
                                      </p:cBhvr>
                                    </p:animEffect>
                                    <p:anim calcmode="lin" valueType="num">
                                      <p:cBhvr>
                                        <p:cTn id="22" dur="1000" fill="hold"/>
                                        <p:tgtEl>
                                          <p:spTgt spid="7270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27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2707">
                                            <p:txEl>
                                              <p:pRg st="3" end="3"/>
                                            </p:txEl>
                                          </p:spTgt>
                                        </p:tgtEl>
                                        <p:attrNameLst>
                                          <p:attrName>style.visibility</p:attrName>
                                        </p:attrNameLst>
                                      </p:cBhvr>
                                      <p:to>
                                        <p:strVal val="visible"/>
                                      </p:to>
                                    </p:set>
                                    <p:animEffect transition="in" filter="fade">
                                      <p:cBhvr>
                                        <p:cTn id="28" dur="1000"/>
                                        <p:tgtEl>
                                          <p:spTgt spid="72707">
                                            <p:txEl>
                                              <p:pRg st="3" end="3"/>
                                            </p:txEl>
                                          </p:spTgt>
                                        </p:tgtEl>
                                      </p:cBhvr>
                                    </p:animEffect>
                                    <p:anim calcmode="lin" valueType="num">
                                      <p:cBhvr>
                                        <p:cTn id="29" dur="1000" fill="hold"/>
                                        <p:tgtEl>
                                          <p:spTgt spid="7270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27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2707">
                                            <p:txEl>
                                              <p:pRg st="4" end="4"/>
                                            </p:txEl>
                                          </p:spTgt>
                                        </p:tgtEl>
                                        <p:attrNameLst>
                                          <p:attrName>style.visibility</p:attrName>
                                        </p:attrNameLst>
                                      </p:cBhvr>
                                      <p:to>
                                        <p:strVal val="visible"/>
                                      </p:to>
                                    </p:set>
                                    <p:animEffect transition="in" filter="fade">
                                      <p:cBhvr>
                                        <p:cTn id="35" dur="1000"/>
                                        <p:tgtEl>
                                          <p:spTgt spid="72707">
                                            <p:txEl>
                                              <p:pRg st="4" end="4"/>
                                            </p:txEl>
                                          </p:spTgt>
                                        </p:tgtEl>
                                      </p:cBhvr>
                                    </p:animEffect>
                                    <p:anim calcmode="lin" valueType="num">
                                      <p:cBhvr>
                                        <p:cTn id="36" dur="1000" fill="hold"/>
                                        <p:tgtEl>
                                          <p:spTgt spid="7270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27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2707">
                                            <p:txEl>
                                              <p:pRg st="5" end="5"/>
                                            </p:txEl>
                                          </p:spTgt>
                                        </p:tgtEl>
                                        <p:attrNameLst>
                                          <p:attrName>style.visibility</p:attrName>
                                        </p:attrNameLst>
                                      </p:cBhvr>
                                      <p:to>
                                        <p:strVal val="visible"/>
                                      </p:to>
                                    </p:set>
                                    <p:animEffect transition="in" filter="fade">
                                      <p:cBhvr>
                                        <p:cTn id="42" dur="1000"/>
                                        <p:tgtEl>
                                          <p:spTgt spid="72707">
                                            <p:txEl>
                                              <p:pRg st="5" end="5"/>
                                            </p:txEl>
                                          </p:spTgt>
                                        </p:tgtEl>
                                      </p:cBhvr>
                                    </p:animEffect>
                                    <p:anim calcmode="lin" valueType="num">
                                      <p:cBhvr>
                                        <p:cTn id="43" dur="1000" fill="hold"/>
                                        <p:tgtEl>
                                          <p:spTgt spid="7270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270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2707">
                                            <p:txEl>
                                              <p:pRg st="6" end="6"/>
                                            </p:txEl>
                                          </p:spTgt>
                                        </p:tgtEl>
                                        <p:attrNameLst>
                                          <p:attrName>style.visibility</p:attrName>
                                        </p:attrNameLst>
                                      </p:cBhvr>
                                      <p:to>
                                        <p:strVal val="visible"/>
                                      </p:to>
                                    </p:set>
                                    <p:animEffect transition="in" filter="fade">
                                      <p:cBhvr>
                                        <p:cTn id="49" dur="1000"/>
                                        <p:tgtEl>
                                          <p:spTgt spid="72707">
                                            <p:txEl>
                                              <p:pRg st="6" end="6"/>
                                            </p:txEl>
                                          </p:spTgt>
                                        </p:tgtEl>
                                      </p:cBhvr>
                                    </p:animEffect>
                                    <p:anim calcmode="lin" valueType="num">
                                      <p:cBhvr>
                                        <p:cTn id="50" dur="1000" fill="hold"/>
                                        <p:tgtEl>
                                          <p:spTgt spid="72707">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270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2707">
                                            <p:txEl>
                                              <p:pRg st="7" end="7"/>
                                            </p:txEl>
                                          </p:spTgt>
                                        </p:tgtEl>
                                        <p:attrNameLst>
                                          <p:attrName>style.visibility</p:attrName>
                                        </p:attrNameLst>
                                      </p:cBhvr>
                                      <p:to>
                                        <p:strVal val="visible"/>
                                      </p:to>
                                    </p:set>
                                    <p:animEffect transition="in" filter="fade">
                                      <p:cBhvr>
                                        <p:cTn id="56" dur="1000"/>
                                        <p:tgtEl>
                                          <p:spTgt spid="72707">
                                            <p:txEl>
                                              <p:pRg st="7" end="7"/>
                                            </p:txEl>
                                          </p:spTgt>
                                        </p:tgtEl>
                                      </p:cBhvr>
                                    </p:animEffect>
                                    <p:anim calcmode="lin" valueType="num">
                                      <p:cBhvr>
                                        <p:cTn id="57" dur="1000" fill="hold"/>
                                        <p:tgtEl>
                                          <p:spTgt spid="72707">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270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2707">
                                            <p:txEl>
                                              <p:pRg st="8" end="8"/>
                                            </p:txEl>
                                          </p:spTgt>
                                        </p:tgtEl>
                                        <p:attrNameLst>
                                          <p:attrName>style.visibility</p:attrName>
                                        </p:attrNameLst>
                                      </p:cBhvr>
                                      <p:to>
                                        <p:strVal val="visible"/>
                                      </p:to>
                                    </p:set>
                                    <p:animEffect transition="in" filter="fade">
                                      <p:cBhvr>
                                        <p:cTn id="63" dur="1000"/>
                                        <p:tgtEl>
                                          <p:spTgt spid="72707">
                                            <p:txEl>
                                              <p:pRg st="8" end="8"/>
                                            </p:txEl>
                                          </p:spTgt>
                                        </p:tgtEl>
                                      </p:cBhvr>
                                    </p:animEffect>
                                    <p:anim calcmode="lin" valueType="num">
                                      <p:cBhvr>
                                        <p:cTn id="64" dur="1000" fill="hold"/>
                                        <p:tgtEl>
                                          <p:spTgt spid="72707">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270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72707">
                                            <p:txEl>
                                              <p:pRg st="9" end="9"/>
                                            </p:txEl>
                                          </p:spTgt>
                                        </p:tgtEl>
                                        <p:attrNameLst>
                                          <p:attrName>style.visibility</p:attrName>
                                        </p:attrNameLst>
                                      </p:cBhvr>
                                      <p:to>
                                        <p:strVal val="visible"/>
                                      </p:to>
                                    </p:set>
                                    <p:animEffect transition="in" filter="fade">
                                      <p:cBhvr>
                                        <p:cTn id="70" dur="1000"/>
                                        <p:tgtEl>
                                          <p:spTgt spid="72707">
                                            <p:txEl>
                                              <p:pRg st="9" end="9"/>
                                            </p:txEl>
                                          </p:spTgt>
                                        </p:tgtEl>
                                      </p:cBhvr>
                                    </p:animEffect>
                                    <p:anim calcmode="lin" valueType="num">
                                      <p:cBhvr>
                                        <p:cTn id="71" dur="1000" fill="hold"/>
                                        <p:tgtEl>
                                          <p:spTgt spid="72707">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72707">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a:xfrm>
            <a:off x="304800" y="533400"/>
            <a:ext cx="8610600" cy="5943600"/>
          </a:xfrm>
        </p:spPr>
        <p:txBody>
          <a:bodyPr/>
          <a:lstStyle/>
          <a:p>
            <a:pPr lvl="1"/>
            <a:r>
              <a:rPr lang="en-US">
                <a:latin typeface="Times New Roman" pitchFamily="18" charset="0"/>
              </a:rPr>
              <a:t>“sa” là thành viên của sysadmin, với vai trò cố định và có thể thực hiện mọi việc trong SQL server</a:t>
            </a:r>
          </a:p>
          <a:p>
            <a:pPr lvl="1"/>
            <a:r>
              <a:rPr lang="en-US">
                <a:latin typeface="Times New Roman" pitchFamily="18" charset="0"/>
              </a:rPr>
              <a:t>Login name :sa</a:t>
            </a:r>
          </a:p>
          <a:p>
            <a:pPr lvl="1"/>
            <a:r>
              <a:rPr lang="en-US">
                <a:latin typeface="Times New Roman" pitchFamily="18" charset="0"/>
              </a:rPr>
              <a:t>Password : để trống</a:t>
            </a:r>
          </a:p>
          <a:p>
            <a:pPr lvl="1"/>
            <a:r>
              <a:rPr lang="en-US">
                <a:latin typeface="Times New Roman" pitchFamily="18" charset="0"/>
              </a:rPr>
              <a:t>Muốn thay đổi mật khẩu: khởi động Analyzer</a:t>
            </a:r>
          </a:p>
          <a:p>
            <a:pPr lvl="1"/>
            <a:r>
              <a:rPr lang="en-US">
                <a:latin typeface="Times New Roman" pitchFamily="18" charset="0"/>
              </a:rPr>
              <a:t>Nhập truy vấn: Exec sp_password Null, &lt;newpass&gt;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fade">
                                      <p:cBhvr>
                                        <p:cTn id="7" dur="1000"/>
                                        <p:tgtEl>
                                          <p:spTgt spid="73731">
                                            <p:txEl>
                                              <p:pRg st="0" end="0"/>
                                            </p:txEl>
                                          </p:spTgt>
                                        </p:tgtEl>
                                      </p:cBhvr>
                                    </p:animEffect>
                                    <p:anim calcmode="lin" valueType="num">
                                      <p:cBhvr>
                                        <p:cTn id="8" dur="10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373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3731">
                                            <p:txEl>
                                              <p:pRg st="1" end="1"/>
                                            </p:txEl>
                                          </p:spTgt>
                                        </p:tgtEl>
                                        <p:attrNameLst>
                                          <p:attrName>style.visibility</p:attrName>
                                        </p:attrNameLst>
                                      </p:cBhvr>
                                      <p:to>
                                        <p:strVal val="visible"/>
                                      </p:to>
                                    </p:set>
                                    <p:animEffect transition="in" filter="fade">
                                      <p:cBhvr>
                                        <p:cTn id="14" dur="1000"/>
                                        <p:tgtEl>
                                          <p:spTgt spid="73731">
                                            <p:txEl>
                                              <p:pRg st="1" end="1"/>
                                            </p:txEl>
                                          </p:spTgt>
                                        </p:tgtEl>
                                      </p:cBhvr>
                                    </p:animEffect>
                                    <p:anim calcmode="lin" valueType="num">
                                      <p:cBhvr>
                                        <p:cTn id="15" dur="10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373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3731">
                                            <p:txEl>
                                              <p:pRg st="2" end="2"/>
                                            </p:txEl>
                                          </p:spTgt>
                                        </p:tgtEl>
                                        <p:attrNameLst>
                                          <p:attrName>style.visibility</p:attrName>
                                        </p:attrNameLst>
                                      </p:cBhvr>
                                      <p:to>
                                        <p:strVal val="visible"/>
                                      </p:to>
                                    </p:set>
                                    <p:animEffect transition="in" filter="fade">
                                      <p:cBhvr>
                                        <p:cTn id="21" dur="1000"/>
                                        <p:tgtEl>
                                          <p:spTgt spid="73731">
                                            <p:txEl>
                                              <p:pRg st="2" end="2"/>
                                            </p:txEl>
                                          </p:spTgt>
                                        </p:tgtEl>
                                      </p:cBhvr>
                                    </p:animEffect>
                                    <p:anim calcmode="lin" valueType="num">
                                      <p:cBhvr>
                                        <p:cTn id="22" dur="10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373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3731">
                                            <p:txEl>
                                              <p:pRg st="3" end="3"/>
                                            </p:txEl>
                                          </p:spTgt>
                                        </p:tgtEl>
                                        <p:attrNameLst>
                                          <p:attrName>style.visibility</p:attrName>
                                        </p:attrNameLst>
                                      </p:cBhvr>
                                      <p:to>
                                        <p:strVal val="visible"/>
                                      </p:to>
                                    </p:set>
                                    <p:animEffect transition="in" filter="fade">
                                      <p:cBhvr>
                                        <p:cTn id="28" dur="1000"/>
                                        <p:tgtEl>
                                          <p:spTgt spid="73731">
                                            <p:txEl>
                                              <p:pRg st="3" end="3"/>
                                            </p:txEl>
                                          </p:spTgt>
                                        </p:tgtEl>
                                      </p:cBhvr>
                                    </p:animEffect>
                                    <p:anim calcmode="lin" valueType="num">
                                      <p:cBhvr>
                                        <p:cTn id="29" dur="10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373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3731">
                                            <p:txEl>
                                              <p:pRg st="4" end="4"/>
                                            </p:txEl>
                                          </p:spTgt>
                                        </p:tgtEl>
                                        <p:attrNameLst>
                                          <p:attrName>style.visibility</p:attrName>
                                        </p:attrNameLst>
                                      </p:cBhvr>
                                      <p:to>
                                        <p:strVal val="visible"/>
                                      </p:to>
                                    </p:set>
                                    <p:animEffect transition="in" filter="fade">
                                      <p:cBhvr>
                                        <p:cTn id="35" dur="1000"/>
                                        <p:tgtEl>
                                          <p:spTgt spid="73731">
                                            <p:txEl>
                                              <p:pRg st="4" end="4"/>
                                            </p:txEl>
                                          </p:spTgt>
                                        </p:tgtEl>
                                      </p:cBhvr>
                                    </p:animEffect>
                                    <p:anim calcmode="lin" valueType="num">
                                      <p:cBhvr>
                                        <p:cTn id="36" dur="1000" fill="hold"/>
                                        <p:tgtEl>
                                          <p:spTgt spid="7373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373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p:txBody>
          <a:bodyPr/>
          <a:lstStyle/>
          <a:p>
            <a:r>
              <a:rPr lang="en-US" b="1">
                <a:solidFill>
                  <a:srgbClr val="FFCC00"/>
                </a:solidFill>
                <a:latin typeface="Times New Roman" pitchFamily="18" charset="0"/>
              </a:rPr>
              <a:t>CÁC CÔNG CỤ CỦA </a:t>
            </a:r>
            <a:br>
              <a:rPr lang="en-US" b="1">
                <a:solidFill>
                  <a:srgbClr val="FFCC00"/>
                </a:solidFill>
                <a:latin typeface="Times New Roman" pitchFamily="18" charset="0"/>
              </a:rPr>
            </a:br>
            <a:r>
              <a:rPr lang="en-US" b="1">
                <a:solidFill>
                  <a:srgbClr val="FFCC00"/>
                </a:solidFill>
                <a:latin typeface="Times New Roman" pitchFamily="18" charset="0"/>
              </a:rPr>
              <a:t>SQL SERVER</a:t>
            </a:r>
          </a:p>
        </p:txBody>
      </p:sp>
      <p:sp>
        <p:nvSpPr>
          <p:cNvPr id="74755" name="Text Box 3"/>
          <p:cNvSpPr txBox="1">
            <a:spLocks noChangeArrowheads="1"/>
          </p:cNvSpPr>
          <p:nvPr/>
        </p:nvSpPr>
        <p:spPr bwMode="auto">
          <a:xfrm>
            <a:off x="2895600" y="838200"/>
            <a:ext cx="3505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200" b="1">
                <a:latin typeface="Times New Roman" pitchFamily="18" charset="0"/>
              </a:rPr>
              <a:t>BÀI 3</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fill="hold"/>
                                        <p:tgtEl>
                                          <p:spTgt spid="74754"/>
                                        </p:tgtEl>
                                        <p:attrNameLst>
                                          <p:attrName>ppt_w</p:attrName>
                                        </p:attrNameLst>
                                      </p:cBhvr>
                                      <p:tavLst>
                                        <p:tav tm="0">
                                          <p:val>
                                            <p:fltVal val="0"/>
                                          </p:val>
                                        </p:tav>
                                        <p:tav tm="100000">
                                          <p:val>
                                            <p:strVal val="#ppt_w"/>
                                          </p:val>
                                        </p:tav>
                                      </p:tavLst>
                                    </p:anim>
                                    <p:anim calcmode="lin" valueType="num">
                                      <p:cBhvr>
                                        <p:cTn id="8" dur="500" fill="hold"/>
                                        <p:tgtEl>
                                          <p:spTgt spid="74754"/>
                                        </p:tgtEl>
                                        <p:attrNameLst>
                                          <p:attrName>ppt_h</p:attrName>
                                        </p:attrNameLst>
                                      </p:cBhvr>
                                      <p:tavLst>
                                        <p:tav tm="0">
                                          <p:val>
                                            <p:fltVal val="0"/>
                                          </p:val>
                                        </p:tav>
                                        <p:tav tm="100000">
                                          <p:val>
                                            <p:strVal val="#ppt_h"/>
                                          </p:val>
                                        </p:tav>
                                      </p:tavLst>
                                    </p:anim>
                                    <p:animEffect transition="in" filter="fade">
                                      <p:cBhvr>
                                        <p:cTn id="9" dur="5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0"/>
            <a:ext cx="8229600" cy="762000"/>
          </a:xfrm>
        </p:spPr>
        <p:txBody>
          <a:bodyPr/>
          <a:lstStyle/>
          <a:p>
            <a:pPr marL="1117600" indent="-1117600">
              <a:buFontTx/>
              <a:buAutoNum type="romanUcPeriod"/>
            </a:pPr>
            <a:r>
              <a:rPr lang="en-US" sz="3200" b="1">
                <a:solidFill>
                  <a:srgbClr val="FFCC00"/>
                </a:solidFill>
                <a:latin typeface="Times New Roman" pitchFamily="18" charset="0"/>
              </a:rPr>
              <a:t>SQL ENTERPRISE MANAGER (EM)</a:t>
            </a:r>
          </a:p>
        </p:txBody>
      </p:sp>
      <p:sp>
        <p:nvSpPr>
          <p:cNvPr id="75779" name="Rectangle 3"/>
          <p:cNvSpPr>
            <a:spLocks noGrp="1" noChangeArrowheads="1"/>
          </p:cNvSpPr>
          <p:nvPr>
            <p:ph type="body" idx="1"/>
          </p:nvPr>
        </p:nvSpPr>
        <p:spPr>
          <a:xfrm>
            <a:off x="0" y="762000"/>
            <a:ext cx="9144000" cy="6096000"/>
          </a:xfrm>
        </p:spPr>
        <p:txBody>
          <a:bodyPr/>
          <a:lstStyle/>
          <a:p>
            <a:pPr marL="533400" indent="-533400">
              <a:buFont typeface="Wingdings" pitchFamily="2" charset="2"/>
              <a:buNone/>
            </a:pPr>
            <a:r>
              <a:rPr lang="en-US" sz="2800"/>
              <a:t>1. </a:t>
            </a:r>
            <a:r>
              <a:rPr lang="en-US" sz="2800" b="1" u="sng">
                <a:latin typeface="Times New Roman" pitchFamily="18" charset="0"/>
              </a:rPr>
              <a:t>Chức năng:</a:t>
            </a:r>
          </a:p>
          <a:p>
            <a:pPr marL="533400" indent="-533400"/>
            <a:r>
              <a:rPr lang="en-US" sz="2800">
                <a:latin typeface="Times New Roman" pitchFamily="18" charset="0"/>
              </a:rPr>
              <a:t>Khởi động hoặc dừng một server</a:t>
            </a:r>
          </a:p>
          <a:p>
            <a:pPr marL="533400" indent="-533400"/>
            <a:r>
              <a:rPr lang="en-US" sz="2800">
                <a:latin typeface="Times New Roman" pitchFamily="18" charset="0"/>
              </a:rPr>
              <a:t>Đăng ký một server</a:t>
            </a:r>
          </a:p>
          <a:p>
            <a:pPr marL="533400" indent="-533400"/>
            <a:r>
              <a:rPr lang="en-US" sz="2800">
                <a:latin typeface="Times New Roman" pitchFamily="18" charset="0"/>
              </a:rPr>
              <a:t>Cấu hình và quản lý một cài đặt nhiều server</a:t>
            </a:r>
          </a:p>
          <a:p>
            <a:pPr marL="533400" indent="-533400"/>
            <a:r>
              <a:rPr lang="en-US" sz="2800">
                <a:latin typeface="Times New Roman" pitchFamily="18" charset="0"/>
              </a:rPr>
              <a:t>Cài đặt các bảo mật đăng nhập (login security) thêm người dùng (user), các nhà quản trị hệ thống (system administrator) và các điều hành viên</a:t>
            </a:r>
          </a:p>
          <a:p>
            <a:pPr marL="533400" indent="-533400"/>
            <a:r>
              <a:rPr lang="en-US" sz="2800">
                <a:latin typeface="Times New Roman" pitchFamily="18" charset="0"/>
              </a:rPr>
              <a:t>Gán một Password nhà quản trị hệ thống</a:t>
            </a:r>
          </a:p>
          <a:p>
            <a:pPr marL="533400" indent="-533400"/>
            <a:r>
              <a:rPr lang="en-US" sz="2800">
                <a:latin typeface="Times New Roman" pitchFamily="18" charset="0"/>
              </a:rPr>
              <a:t>Tạo và lập biểu cho công việc</a:t>
            </a:r>
          </a:p>
          <a:p>
            <a:pPr marL="533400" indent="-533400"/>
            <a:r>
              <a:rPr lang="en-US" sz="2800">
                <a:latin typeface="Times New Roman" pitchFamily="18" charset="0"/>
              </a:rPr>
              <a:t>Tạo các cảnh báo và cấu hình giao tiếp đến các nhà quản trị hệ thống</a:t>
            </a:r>
          </a:p>
          <a:p>
            <a:pPr marL="533400" indent="-533400"/>
            <a:r>
              <a:rPr lang="en-US" sz="2800">
                <a:latin typeface="Times New Roman" pitchFamily="18" charset="0"/>
              </a:rPr>
              <a:t>Cài đặt và quản trị các CSDL,Quản lý các server khác</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p:cTn id="7" dur="500" fill="hold"/>
                                        <p:tgtEl>
                                          <p:spTgt spid="7577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577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577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5779">
                                            <p:txEl>
                                              <p:pRg st="1" end="1"/>
                                            </p:txEl>
                                          </p:spTgt>
                                        </p:tgtEl>
                                        <p:attrNameLst>
                                          <p:attrName>style.visibility</p:attrName>
                                        </p:attrNameLst>
                                      </p:cBhvr>
                                      <p:to>
                                        <p:strVal val="visible"/>
                                      </p:to>
                                    </p:set>
                                    <p:anim calcmode="lin" valueType="num">
                                      <p:cBhvr>
                                        <p:cTn id="14" dur="500" fill="hold"/>
                                        <p:tgtEl>
                                          <p:spTgt spid="7577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7577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7577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75779">
                                            <p:txEl>
                                              <p:pRg st="2" end="2"/>
                                            </p:txEl>
                                          </p:spTgt>
                                        </p:tgtEl>
                                        <p:attrNameLst>
                                          <p:attrName>style.visibility</p:attrName>
                                        </p:attrNameLst>
                                      </p:cBhvr>
                                      <p:to>
                                        <p:strVal val="visible"/>
                                      </p:to>
                                    </p:set>
                                    <p:anim calcmode="lin" valueType="num">
                                      <p:cBhvr>
                                        <p:cTn id="21" dur="500" fill="hold"/>
                                        <p:tgtEl>
                                          <p:spTgt spid="75779">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75779">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7577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75779">
                                            <p:txEl>
                                              <p:pRg st="3" end="3"/>
                                            </p:txEl>
                                          </p:spTgt>
                                        </p:tgtEl>
                                        <p:attrNameLst>
                                          <p:attrName>style.visibility</p:attrName>
                                        </p:attrNameLst>
                                      </p:cBhvr>
                                      <p:to>
                                        <p:strVal val="visible"/>
                                      </p:to>
                                    </p:set>
                                    <p:anim calcmode="lin" valueType="num">
                                      <p:cBhvr>
                                        <p:cTn id="28" dur="500" fill="hold"/>
                                        <p:tgtEl>
                                          <p:spTgt spid="75779">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75779">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75779">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75779">
                                            <p:txEl>
                                              <p:pRg st="4" end="4"/>
                                            </p:txEl>
                                          </p:spTgt>
                                        </p:tgtEl>
                                        <p:attrNameLst>
                                          <p:attrName>style.visibility</p:attrName>
                                        </p:attrNameLst>
                                      </p:cBhvr>
                                      <p:to>
                                        <p:strVal val="visible"/>
                                      </p:to>
                                    </p:set>
                                    <p:anim calcmode="lin" valueType="num">
                                      <p:cBhvr>
                                        <p:cTn id="35" dur="500" fill="hold"/>
                                        <p:tgtEl>
                                          <p:spTgt spid="7577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7577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7577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75779">
                                            <p:txEl>
                                              <p:pRg st="5" end="5"/>
                                            </p:txEl>
                                          </p:spTgt>
                                        </p:tgtEl>
                                        <p:attrNameLst>
                                          <p:attrName>style.visibility</p:attrName>
                                        </p:attrNameLst>
                                      </p:cBhvr>
                                      <p:to>
                                        <p:strVal val="visible"/>
                                      </p:to>
                                    </p:set>
                                    <p:anim calcmode="lin" valueType="num">
                                      <p:cBhvr>
                                        <p:cTn id="42" dur="500" fill="hold"/>
                                        <p:tgtEl>
                                          <p:spTgt spid="75779">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75779">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75779">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75779">
                                            <p:txEl>
                                              <p:pRg st="6" end="6"/>
                                            </p:txEl>
                                          </p:spTgt>
                                        </p:tgtEl>
                                        <p:attrNameLst>
                                          <p:attrName>style.visibility</p:attrName>
                                        </p:attrNameLst>
                                      </p:cBhvr>
                                      <p:to>
                                        <p:strVal val="visible"/>
                                      </p:to>
                                    </p:set>
                                    <p:anim calcmode="lin" valueType="num">
                                      <p:cBhvr>
                                        <p:cTn id="49" dur="500" fill="hold"/>
                                        <p:tgtEl>
                                          <p:spTgt spid="75779">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75779">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75779">
                                            <p:txEl>
                                              <p:pRg st="6" end="6"/>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75779">
                                            <p:txEl>
                                              <p:pRg st="7" end="7"/>
                                            </p:txEl>
                                          </p:spTgt>
                                        </p:tgtEl>
                                        <p:attrNameLst>
                                          <p:attrName>style.visibility</p:attrName>
                                        </p:attrNameLst>
                                      </p:cBhvr>
                                      <p:to>
                                        <p:strVal val="visible"/>
                                      </p:to>
                                    </p:set>
                                    <p:anim calcmode="lin" valueType="num">
                                      <p:cBhvr>
                                        <p:cTn id="56" dur="500" fill="hold"/>
                                        <p:tgtEl>
                                          <p:spTgt spid="75779">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75779">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75779">
                                            <p:txEl>
                                              <p:pRg st="7" end="7"/>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75779">
                                            <p:txEl>
                                              <p:pRg st="8" end="8"/>
                                            </p:txEl>
                                          </p:spTgt>
                                        </p:tgtEl>
                                        <p:attrNameLst>
                                          <p:attrName>style.visibility</p:attrName>
                                        </p:attrNameLst>
                                      </p:cBhvr>
                                      <p:to>
                                        <p:strVal val="visible"/>
                                      </p:to>
                                    </p:set>
                                    <p:anim calcmode="lin" valueType="num">
                                      <p:cBhvr>
                                        <p:cTn id="63" dur="500" fill="hold"/>
                                        <p:tgtEl>
                                          <p:spTgt spid="75779">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75779">
                                            <p:txEl>
                                              <p:pRg st="8" end="8"/>
                                            </p:txEl>
                                          </p:spTgt>
                                        </p:tgtEl>
                                        <p:attrNameLst>
                                          <p:attrName>ppt_h</p:attrName>
                                        </p:attrNameLst>
                                      </p:cBhvr>
                                      <p:tavLst>
                                        <p:tav tm="0">
                                          <p:val>
                                            <p:fltVal val="0"/>
                                          </p:val>
                                        </p:tav>
                                        <p:tav tm="100000">
                                          <p:val>
                                            <p:strVal val="#ppt_h"/>
                                          </p:val>
                                        </p:tav>
                                      </p:tavLst>
                                    </p:anim>
                                    <p:animEffect transition="in" filter="fade">
                                      <p:cBhvr>
                                        <p:cTn id="65" dur="500"/>
                                        <p:tgtEl>
                                          <p:spTgt spid="7577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0" y="304800"/>
            <a:ext cx="9144000" cy="6553200"/>
          </a:xfrm>
        </p:spPr>
        <p:txBody>
          <a:bodyPr/>
          <a:lstStyle/>
          <a:p>
            <a:pPr>
              <a:buFont typeface="Wingdings" pitchFamily="2" charset="2"/>
              <a:buNone/>
            </a:pPr>
            <a:r>
              <a:rPr lang="en-US" sz="2800" b="1">
                <a:latin typeface="Times New Roman" pitchFamily="18" charset="0"/>
              </a:rPr>
              <a:t>2. Cửa sổ Enterprise Manager</a:t>
            </a:r>
            <a:r>
              <a:rPr lang="en-US" sz="2800">
                <a:latin typeface="Times New Roman" pitchFamily="18" charset="0"/>
              </a:rPr>
              <a:t>:</a:t>
            </a:r>
          </a:p>
          <a:p>
            <a:pPr lvl="1"/>
            <a:r>
              <a:rPr lang="en-US">
                <a:latin typeface="Times New Roman" pitchFamily="18" charset="0"/>
              </a:rPr>
              <a:t>Sau khi đăng ký server, panel trái chứa tên máy chủ</a:t>
            </a:r>
          </a:p>
          <a:p>
            <a:pPr lvl="1"/>
            <a:r>
              <a:rPr lang="en-US">
                <a:latin typeface="Times New Roman" pitchFamily="18" charset="0"/>
              </a:rPr>
              <a:t>Database: Chứa danh sách các CSDL măc định</a:t>
            </a:r>
          </a:p>
          <a:p>
            <a:pPr lvl="1"/>
            <a:r>
              <a:rPr lang="en-US">
                <a:latin typeface="Times New Roman" pitchFamily="18" charset="0"/>
              </a:rPr>
              <a:t>Data Transform Service (DTS): Chứa các dịch vụ chuyển đổi dữ liệu</a:t>
            </a:r>
          </a:p>
          <a:p>
            <a:pPr lvl="1"/>
            <a:r>
              <a:rPr lang="en-US">
                <a:latin typeface="Times New Roman" pitchFamily="18" charset="0"/>
              </a:rPr>
              <a:t>Management: Chứa các chức năng quản trị CSDL của SQL Server</a:t>
            </a:r>
          </a:p>
          <a:p>
            <a:pPr lvl="1"/>
            <a:r>
              <a:rPr lang="en-US">
                <a:latin typeface="Times New Roman" pitchFamily="18" charset="0"/>
              </a:rPr>
              <a:t>Security: Cho phép thiết lập cấu hình tính an toàn trong SQL Server</a:t>
            </a:r>
          </a:p>
          <a:p>
            <a:pPr lvl="1"/>
            <a:r>
              <a:rPr lang="en-US">
                <a:latin typeface="Times New Roman" pitchFamily="18" charset="0"/>
              </a:rPr>
              <a:t>Support Services: Cho phép điều khiển các dịch vụ khác có quan hệ với SQL server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6802">
                                            <p:txEl>
                                              <p:pRg st="0" end="0"/>
                                            </p:txEl>
                                          </p:spTgt>
                                        </p:tgtEl>
                                        <p:attrNameLst>
                                          <p:attrName>style.visibility</p:attrName>
                                        </p:attrNameLst>
                                      </p:cBhvr>
                                      <p:to>
                                        <p:strVal val="visible"/>
                                      </p:to>
                                    </p:set>
                                    <p:animEffect transition="in" filter="fade">
                                      <p:cBhvr>
                                        <p:cTn id="7" dur="1000"/>
                                        <p:tgtEl>
                                          <p:spTgt spid="76802">
                                            <p:txEl>
                                              <p:pRg st="0" end="0"/>
                                            </p:txEl>
                                          </p:spTgt>
                                        </p:tgtEl>
                                      </p:cBhvr>
                                    </p:animEffect>
                                    <p:anim calcmode="lin" valueType="num">
                                      <p:cBhvr>
                                        <p:cTn id="8" dur="1000" fill="hold"/>
                                        <p:tgtEl>
                                          <p:spTgt spid="7680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680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6802">
                                            <p:txEl>
                                              <p:pRg st="1" end="1"/>
                                            </p:txEl>
                                          </p:spTgt>
                                        </p:tgtEl>
                                        <p:attrNameLst>
                                          <p:attrName>style.visibility</p:attrName>
                                        </p:attrNameLst>
                                      </p:cBhvr>
                                      <p:to>
                                        <p:strVal val="visible"/>
                                      </p:to>
                                    </p:set>
                                    <p:animEffect transition="in" filter="fade">
                                      <p:cBhvr>
                                        <p:cTn id="14" dur="1000"/>
                                        <p:tgtEl>
                                          <p:spTgt spid="76802">
                                            <p:txEl>
                                              <p:pRg st="1" end="1"/>
                                            </p:txEl>
                                          </p:spTgt>
                                        </p:tgtEl>
                                      </p:cBhvr>
                                    </p:animEffect>
                                    <p:anim calcmode="lin" valueType="num">
                                      <p:cBhvr>
                                        <p:cTn id="15" dur="1000" fill="hold"/>
                                        <p:tgtEl>
                                          <p:spTgt spid="7680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680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6802">
                                            <p:txEl>
                                              <p:pRg st="2" end="2"/>
                                            </p:txEl>
                                          </p:spTgt>
                                        </p:tgtEl>
                                        <p:attrNameLst>
                                          <p:attrName>style.visibility</p:attrName>
                                        </p:attrNameLst>
                                      </p:cBhvr>
                                      <p:to>
                                        <p:strVal val="visible"/>
                                      </p:to>
                                    </p:set>
                                    <p:animEffect transition="in" filter="fade">
                                      <p:cBhvr>
                                        <p:cTn id="21" dur="1000"/>
                                        <p:tgtEl>
                                          <p:spTgt spid="76802">
                                            <p:txEl>
                                              <p:pRg st="2" end="2"/>
                                            </p:txEl>
                                          </p:spTgt>
                                        </p:tgtEl>
                                      </p:cBhvr>
                                    </p:animEffect>
                                    <p:anim calcmode="lin" valueType="num">
                                      <p:cBhvr>
                                        <p:cTn id="22" dur="1000" fill="hold"/>
                                        <p:tgtEl>
                                          <p:spTgt spid="7680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680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6802">
                                            <p:txEl>
                                              <p:pRg st="3" end="3"/>
                                            </p:txEl>
                                          </p:spTgt>
                                        </p:tgtEl>
                                        <p:attrNameLst>
                                          <p:attrName>style.visibility</p:attrName>
                                        </p:attrNameLst>
                                      </p:cBhvr>
                                      <p:to>
                                        <p:strVal val="visible"/>
                                      </p:to>
                                    </p:set>
                                    <p:animEffect transition="in" filter="fade">
                                      <p:cBhvr>
                                        <p:cTn id="28" dur="1000"/>
                                        <p:tgtEl>
                                          <p:spTgt spid="76802">
                                            <p:txEl>
                                              <p:pRg st="3" end="3"/>
                                            </p:txEl>
                                          </p:spTgt>
                                        </p:tgtEl>
                                      </p:cBhvr>
                                    </p:animEffect>
                                    <p:anim calcmode="lin" valueType="num">
                                      <p:cBhvr>
                                        <p:cTn id="29" dur="1000" fill="hold"/>
                                        <p:tgtEl>
                                          <p:spTgt spid="7680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680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6802">
                                            <p:txEl>
                                              <p:pRg st="4" end="4"/>
                                            </p:txEl>
                                          </p:spTgt>
                                        </p:tgtEl>
                                        <p:attrNameLst>
                                          <p:attrName>style.visibility</p:attrName>
                                        </p:attrNameLst>
                                      </p:cBhvr>
                                      <p:to>
                                        <p:strVal val="visible"/>
                                      </p:to>
                                    </p:set>
                                    <p:animEffect transition="in" filter="fade">
                                      <p:cBhvr>
                                        <p:cTn id="35" dur="1000"/>
                                        <p:tgtEl>
                                          <p:spTgt spid="76802">
                                            <p:txEl>
                                              <p:pRg st="4" end="4"/>
                                            </p:txEl>
                                          </p:spTgt>
                                        </p:tgtEl>
                                      </p:cBhvr>
                                    </p:animEffect>
                                    <p:anim calcmode="lin" valueType="num">
                                      <p:cBhvr>
                                        <p:cTn id="36" dur="1000" fill="hold"/>
                                        <p:tgtEl>
                                          <p:spTgt spid="7680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680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6802">
                                            <p:txEl>
                                              <p:pRg st="5" end="5"/>
                                            </p:txEl>
                                          </p:spTgt>
                                        </p:tgtEl>
                                        <p:attrNameLst>
                                          <p:attrName>style.visibility</p:attrName>
                                        </p:attrNameLst>
                                      </p:cBhvr>
                                      <p:to>
                                        <p:strVal val="visible"/>
                                      </p:to>
                                    </p:set>
                                    <p:animEffect transition="in" filter="fade">
                                      <p:cBhvr>
                                        <p:cTn id="42" dur="1000"/>
                                        <p:tgtEl>
                                          <p:spTgt spid="76802">
                                            <p:txEl>
                                              <p:pRg st="5" end="5"/>
                                            </p:txEl>
                                          </p:spTgt>
                                        </p:tgtEl>
                                      </p:cBhvr>
                                    </p:animEffect>
                                    <p:anim calcmode="lin" valueType="num">
                                      <p:cBhvr>
                                        <p:cTn id="43" dur="1000" fill="hold"/>
                                        <p:tgtEl>
                                          <p:spTgt spid="7680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680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6802">
                                            <p:txEl>
                                              <p:pRg st="6" end="6"/>
                                            </p:txEl>
                                          </p:spTgt>
                                        </p:tgtEl>
                                        <p:attrNameLst>
                                          <p:attrName>style.visibility</p:attrName>
                                        </p:attrNameLst>
                                      </p:cBhvr>
                                      <p:to>
                                        <p:strVal val="visible"/>
                                      </p:to>
                                    </p:set>
                                    <p:animEffect transition="in" filter="fade">
                                      <p:cBhvr>
                                        <p:cTn id="49" dur="1000"/>
                                        <p:tgtEl>
                                          <p:spTgt spid="76802">
                                            <p:txEl>
                                              <p:pRg st="6" end="6"/>
                                            </p:txEl>
                                          </p:spTgt>
                                        </p:tgtEl>
                                      </p:cBhvr>
                                    </p:animEffect>
                                    <p:anim calcmode="lin" valueType="num">
                                      <p:cBhvr>
                                        <p:cTn id="50" dur="1000" fill="hold"/>
                                        <p:tgtEl>
                                          <p:spTgt spid="7680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680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0"/>
            <a:ext cx="8229600" cy="990600"/>
          </a:xfrm>
        </p:spPr>
        <p:txBody>
          <a:bodyPr/>
          <a:lstStyle/>
          <a:p>
            <a:pPr marL="1016000" indent="-1016000">
              <a:buFontTx/>
              <a:buAutoNum type="romanUcPeriod" startAt="2"/>
            </a:pPr>
            <a:r>
              <a:rPr lang="en-US" sz="3200" b="1">
                <a:solidFill>
                  <a:srgbClr val="FFCC00"/>
                </a:solidFill>
                <a:latin typeface="Times New Roman" pitchFamily="18" charset="0"/>
              </a:rPr>
              <a:t>SQL SERVER SERVICE MANAGER</a:t>
            </a:r>
          </a:p>
        </p:txBody>
      </p:sp>
      <p:sp>
        <p:nvSpPr>
          <p:cNvPr id="77827" name="Rectangle 3"/>
          <p:cNvSpPr>
            <a:spLocks noGrp="1" noChangeArrowheads="1"/>
          </p:cNvSpPr>
          <p:nvPr>
            <p:ph type="body" idx="1"/>
          </p:nvPr>
        </p:nvSpPr>
        <p:spPr>
          <a:xfrm>
            <a:off x="0" y="990600"/>
            <a:ext cx="9144000" cy="5867400"/>
          </a:xfrm>
        </p:spPr>
        <p:txBody>
          <a:bodyPr/>
          <a:lstStyle/>
          <a:p>
            <a:r>
              <a:rPr lang="en-US" sz="2800">
                <a:latin typeface="Times New Roman" pitchFamily="18" charset="0"/>
              </a:rPr>
              <a:t>Quản lý các dịch vụ trong SQL server</a:t>
            </a:r>
          </a:p>
          <a:p>
            <a:pPr lvl="1"/>
            <a:r>
              <a:rPr lang="en-US">
                <a:latin typeface="Times New Roman" pitchFamily="18" charset="0"/>
              </a:rPr>
              <a:t>SQL server service: Dịch vụ CSDL</a:t>
            </a:r>
          </a:p>
          <a:p>
            <a:pPr lvl="1"/>
            <a:r>
              <a:rPr lang="en-US">
                <a:latin typeface="Times New Roman" pitchFamily="18" charset="0"/>
              </a:rPr>
              <a:t>SQL server Agent service: Cung cấp,</a:t>
            </a:r>
            <a:br>
              <a:rPr lang="en-US">
                <a:latin typeface="Times New Roman" pitchFamily="18" charset="0"/>
              </a:rPr>
            </a:br>
            <a:r>
              <a:rPr lang="en-US">
                <a:latin typeface="Times New Roman" pitchFamily="18" charset="0"/>
              </a:rPr>
              <a:t>hổ trợ những công việc đựơc xếp theo</a:t>
            </a:r>
            <a:br>
              <a:rPr lang="en-US">
                <a:latin typeface="Times New Roman" pitchFamily="18" charset="0"/>
              </a:rPr>
            </a:br>
            <a:r>
              <a:rPr lang="en-US">
                <a:latin typeface="Times New Roman" pitchFamily="18" charset="0"/>
              </a:rPr>
              <a:t>lịch biểu, cảnh báo lổi, quản lý </a:t>
            </a:r>
            <a:br>
              <a:rPr lang="en-US">
                <a:latin typeface="Times New Roman" pitchFamily="18" charset="0"/>
              </a:rPr>
            </a:br>
            <a:r>
              <a:rPr lang="en-US">
                <a:latin typeface="Times New Roman" pitchFamily="18" charset="0"/>
              </a:rPr>
              <a:t>sự kiện và sao chép</a:t>
            </a:r>
          </a:p>
          <a:p>
            <a:pPr lvl="1"/>
            <a:r>
              <a:rPr lang="en-US">
                <a:latin typeface="Times New Roman" pitchFamily="18" charset="0"/>
              </a:rPr>
              <a:t>Microsoft Search service: Hổ trợ việc lập chỉ mục các trường văn bản trong SQL server</a:t>
            </a:r>
          </a:p>
          <a:p>
            <a:pPr lvl="1"/>
            <a:r>
              <a:rPr lang="en-US">
                <a:latin typeface="Times New Roman" pitchFamily="18" charset="0"/>
              </a:rPr>
              <a:t>Microsoft Distributed Transaction Coordinator: Hổ trợ các transaction phân phối qua nhiều máy chủ</a:t>
            </a:r>
          </a:p>
          <a:p>
            <a:r>
              <a:rPr lang="en-US" sz="2800">
                <a:latin typeface="Times New Roman" pitchFamily="18" charset="0"/>
              </a:rPr>
              <a:t>Khởi động /dừng các dịch vụ của SQL server:</a:t>
            </a:r>
          </a:p>
          <a:p>
            <a:pPr lvl="1"/>
            <a:r>
              <a:rPr lang="en-US">
                <a:latin typeface="Times New Roman" pitchFamily="18" charset="0"/>
              </a:rPr>
              <a:t>Start/Programs/Microsoft SQL server/Service Manager</a:t>
            </a:r>
          </a:p>
        </p:txBody>
      </p:sp>
      <p:pic>
        <p:nvPicPr>
          <p:cNvPr id="778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1295400"/>
            <a:ext cx="248602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Effect transition="in" filter="fade">
                                      <p:cBhvr>
                                        <p:cTn id="7" dur="1000"/>
                                        <p:tgtEl>
                                          <p:spTgt spid="77827">
                                            <p:txEl>
                                              <p:pRg st="0" end="0"/>
                                            </p:txEl>
                                          </p:spTgt>
                                        </p:tgtEl>
                                      </p:cBhvr>
                                    </p:animEffect>
                                    <p:anim calcmode="lin" valueType="num">
                                      <p:cBhvr>
                                        <p:cTn id="8" dur="1000" fill="hold"/>
                                        <p:tgtEl>
                                          <p:spTgt spid="7782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78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7827">
                                            <p:txEl>
                                              <p:pRg st="1" end="1"/>
                                            </p:txEl>
                                          </p:spTgt>
                                        </p:tgtEl>
                                        <p:attrNameLst>
                                          <p:attrName>style.visibility</p:attrName>
                                        </p:attrNameLst>
                                      </p:cBhvr>
                                      <p:to>
                                        <p:strVal val="visible"/>
                                      </p:to>
                                    </p:set>
                                    <p:animEffect transition="in" filter="fade">
                                      <p:cBhvr>
                                        <p:cTn id="14" dur="1000"/>
                                        <p:tgtEl>
                                          <p:spTgt spid="77827">
                                            <p:txEl>
                                              <p:pRg st="1" end="1"/>
                                            </p:txEl>
                                          </p:spTgt>
                                        </p:tgtEl>
                                      </p:cBhvr>
                                    </p:animEffect>
                                    <p:anim calcmode="lin" valueType="num">
                                      <p:cBhvr>
                                        <p:cTn id="15" dur="1000" fill="hold"/>
                                        <p:tgtEl>
                                          <p:spTgt spid="7782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782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7827">
                                            <p:txEl>
                                              <p:pRg st="2" end="2"/>
                                            </p:txEl>
                                          </p:spTgt>
                                        </p:tgtEl>
                                        <p:attrNameLst>
                                          <p:attrName>style.visibility</p:attrName>
                                        </p:attrNameLst>
                                      </p:cBhvr>
                                      <p:to>
                                        <p:strVal val="visible"/>
                                      </p:to>
                                    </p:set>
                                    <p:animEffect transition="in" filter="fade">
                                      <p:cBhvr>
                                        <p:cTn id="21" dur="1000"/>
                                        <p:tgtEl>
                                          <p:spTgt spid="77827">
                                            <p:txEl>
                                              <p:pRg st="2" end="2"/>
                                            </p:txEl>
                                          </p:spTgt>
                                        </p:tgtEl>
                                      </p:cBhvr>
                                    </p:animEffect>
                                    <p:anim calcmode="lin" valueType="num">
                                      <p:cBhvr>
                                        <p:cTn id="22" dur="1000" fill="hold"/>
                                        <p:tgtEl>
                                          <p:spTgt spid="7782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782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7827">
                                            <p:txEl>
                                              <p:pRg st="3" end="3"/>
                                            </p:txEl>
                                          </p:spTgt>
                                        </p:tgtEl>
                                        <p:attrNameLst>
                                          <p:attrName>style.visibility</p:attrName>
                                        </p:attrNameLst>
                                      </p:cBhvr>
                                      <p:to>
                                        <p:strVal val="visible"/>
                                      </p:to>
                                    </p:set>
                                    <p:animEffect transition="in" filter="fade">
                                      <p:cBhvr>
                                        <p:cTn id="28" dur="1000"/>
                                        <p:tgtEl>
                                          <p:spTgt spid="77827">
                                            <p:txEl>
                                              <p:pRg st="3" end="3"/>
                                            </p:txEl>
                                          </p:spTgt>
                                        </p:tgtEl>
                                      </p:cBhvr>
                                    </p:animEffect>
                                    <p:anim calcmode="lin" valueType="num">
                                      <p:cBhvr>
                                        <p:cTn id="29" dur="1000" fill="hold"/>
                                        <p:tgtEl>
                                          <p:spTgt spid="7782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782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7827">
                                            <p:txEl>
                                              <p:pRg st="4" end="4"/>
                                            </p:txEl>
                                          </p:spTgt>
                                        </p:tgtEl>
                                        <p:attrNameLst>
                                          <p:attrName>style.visibility</p:attrName>
                                        </p:attrNameLst>
                                      </p:cBhvr>
                                      <p:to>
                                        <p:strVal val="visible"/>
                                      </p:to>
                                    </p:set>
                                    <p:animEffect transition="in" filter="fade">
                                      <p:cBhvr>
                                        <p:cTn id="35" dur="1000"/>
                                        <p:tgtEl>
                                          <p:spTgt spid="77827">
                                            <p:txEl>
                                              <p:pRg st="4" end="4"/>
                                            </p:txEl>
                                          </p:spTgt>
                                        </p:tgtEl>
                                      </p:cBhvr>
                                    </p:animEffect>
                                    <p:anim calcmode="lin" valueType="num">
                                      <p:cBhvr>
                                        <p:cTn id="36" dur="1000" fill="hold"/>
                                        <p:tgtEl>
                                          <p:spTgt spid="7782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782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7827">
                                            <p:txEl>
                                              <p:pRg st="5" end="5"/>
                                            </p:txEl>
                                          </p:spTgt>
                                        </p:tgtEl>
                                        <p:attrNameLst>
                                          <p:attrName>style.visibility</p:attrName>
                                        </p:attrNameLst>
                                      </p:cBhvr>
                                      <p:to>
                                        <p:strVal val="visible"/>
                                      </p:to>
                                    </p:set>
                                    <p:animEffect transition="in" filter="fade">
                                      <p:cBhvr>
                                        <p:cTn id="42" dur="1000"/>
                                        <p:tgtEl>
                                          <p:spTgt spid="77827">
                                            <p:txEl>
                                              <p:pRg st="5" end="5"/>
                                            </p:txEl>
                                          </p:spTgt>
                                        </p:tgtEl>
                                      </p:cBhvr>
                                    </p:animEffect>
                                    <p:anim calcmode="lin" valueType="num">
                                      <p:cBhvr>
                                        <p:cTn id="43" dur="1000" fill="hold"/>
                                        <p:tgtEl>
                                          <p:spTgt spid="7782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782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7827">
                                            <p:txEl>
                                              <p:pRg st="6" end="6"/>
                                            </p:txEl>
                                          </p:spTgt>
                                        </p:tgtEl>
                                        <p:attrNameLst>
                                          <p:attrName>style.visibility</p:attrName>
                                        </p:attrNameLst>
                                      </p:cBhvr>
                                      <p:to>
                                        <p:strVal val="visible"/>
                                      </p:to>
                                    </p:set>
                                    <p:animEffect transition="in" filter="fade">
                                      <p:cBhvr>
                                        <p:cTn id="49" dur="1000"/>
                                        <p:tgtEl>
                                          <p:spTgt spid="77827">
                                            <p:txEl>
                                              <p:pRg st="6" end="6"/>
                                            </p:txEl>
                                          </p:spTgt>
                                        </p:tgtEl>
                                      </p:cBhvr>
                                    </p:animEffect>
                                    <p:anim calcmode="lin" valueType="num">
                                      <p:cBhvr>
                                        <p:cTn id="50" dur="1000" fill="hold"/>
                                        <p:tgtEl>
                                          <p:spTgt spid="77827">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782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533400" y="0"/>
            <a:ext cx="8229600" cy="1139825"/>
          </a:xfrm>
        </p:spPr>
        <p:txBody>
          <a:bodyPr/>
          <a:lstStyle/>
          <a:p>
            <a:pPr marL="914400" indent="-914400">
              <a:buFontTx/>
              <a:buAutoNum type="romanUcPeriod" startAt="3"/>
            </a:pPr>
            <a:r>
              <a:rPr lang="en-US" sz="3600" b="1">
                <a:solidFill>
                  <a:srgbClr val="FFCC00"/>
                </a:solidFill>
                <a:latin typeface="Times New Roman" pitchFamily="18" charset="0"/>
              </a:rPr>
              <a:t>QUERY ANALYZER</a:t>
            </a:r>
          </a:p>
        </p:txBody>
      </p:sp>
      <p:sp>
        <p:nvSpPr>
          <p:cNvPr id="78851" name="Rectangle 3"/>
          <p:cNvSpPr>
            <a:spLocks noGrp="1" noChangeArrowheads="1"/>
          </p:cNvSpPr>
          <p:nvPr>
            <p:ph type="body" idx="1"/>
          </p:nvPr>
        </p:nvSpPr>
        <p:spPr>
          <a:xfrm>
            <a:off x="0" y="990600"/>
            <a:ext cx="9144000" cy="5867400"/>
          </a:xfrm>
        </p:spPr>
        <p:txBody>
          <a:bodyPr/>
          <a:lstStyle/>
          <a:p>
            <a:pPr marL="609600" indent="-609600">
              <a:buFont typeface="Wingdings" pitchFamily="2" charset="2"/>
              <a:buNone/>
            </a:pPr>
            <a:r>
              <a:rPr lang="en-US"/>
              <a:t>1. </a:t>
            </a:r>
            <a:r>
              <a:rPr lang="en-US" sz="2800" u="sng">
                <a:latin typeface="Times New Roman" pitchFamily="18" charset="0"/>
              </a:rPr>
              <a:t>Giới thiệu:</a:t>
            </a:r>
          </a:p>
          <a:p>
            <a:pPr marL="609600" indent="-609600">
              <a:buFont typeface="Wingdings" pitchFamily="2" charset="2"/>
              <a:buNone/>
            </a:pPr>
            <a:r>
              <a:rPr lang="en-US" sz="2800">
                <a:latin typeface="Times New Roman" pitchFamily="18" charset="0"/>
              </a:rPr>
              <a:t>	Là giao diện chính để thực hiện các lện T-SQL</a:t>
            </a:r>
          </a:p>
          <a:p>
            <a:pPr marL="990600" lvl="1" indent="-533400"/>
            <a:r>
              <a:rPr lang="en-US">
                <a:latin typeface="Times New Roman" pitchFamily="18" charset="0"/>
              </a:rPr>
              <a:t>Tạo các truy vấn (query), bó lệnh (script) và thực thi (execute) để tác động lên CSDL của SQL Server</a:t>
            </a:r>
          </a:p>
          <a:p>
            <a:pPr marL="990600" lvl="1" indent="-533400"/>
            <a:r>
              <a:rPr lang="en-US">
                <a:latin typeface="Times New Roman" pitchFamily="18" charset="0"/>
              </a:rPr>
              <a:t>Tạo các đối tượng của CSDL</a:t>
            </a:r>
          </a:p>
          <a:p>
            <a:pPr marL="990600" lvl="1" indent="-533400"/>
            <a:r>
              <a:rPr lang="en-US">
                <a:latin typeface="Times New Roman" pitchFamily="18" charset="0"/>
              </a:rPr>
              <a:t>Tạo và thực thi các hàm và thủ tục</a:t>
            </a:r>
          </a:p>
          <a:p>
            <a:pPr marL="990600" lvl="1" indent="-533400"/>
            <a:r>
              <a:rPr lang="en-US">
                <a:latin typeface="Times New Roman" pitchFamily="18" charset="0"/>
              </a:rPr>
              <a:t>Tìm lổi </a:t>
            </a:r>
          </a:p>
          <a:p>
            <a:pPr marL="990600" lvl="1" indent="-533400"/>
            <a:r>
              <a:rPr lang="en-US">
                <a:latin typeface="Times New Roman" pitchFamily="18" charset="0"/>
              </a:rPr>
              <a:t>Hiệu chỉnh các table</a:t>
            </a:r>
          </a:p>
          <a:p>
            <a:pPr marL="609600" indent="-609600">
              <a:buFontTx/>
              <a:buNone/>
            </a:pPr>
            <a:r>
              <a:rPr lang="en-US" sz="2800">
                <a:latin typeface="Times New Roman" pitchFamily="18" charset="0"/>
              </a:rPr>
              <a:t> 2. </a:t>
            </a:r>
            <a:r>
              <a:rPr lang="en-US" sz="2800" u="sng">
                <a:latin typeface="Times New Roman" pitchFamily="18" charset="0"/>
              </a:rPr>
              <a:t>Khởi động Query Analyzer</a:t>
            </a:r>
          </a:p>
          <a:p>
            <a:pPr marL="990600" lvl="1" indent="-533400"/>
            <a:r>
              <a:rPr lang="en-US">
                <a:latin typeface="Times New Roman" pitchFamily="18" charset="0"/>
              </a:rPr>
              <a:t>Cách 1: từ menu Start</a:t>
            </a:r>
          </a:p>
          <a:p>
            <a:pPr marL="990600" lvl="1" indent="-533400"/>
            <a:r>
              <a:rPr lang="en-US">
                <a:latin typeface="Times New Roman" pitchFamily="18" charset="0"/>
              </a:rPr>
              <a:t>Cách 2 : trong cửa sổ 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fade">
                                      <p:cBhvr>
                                        <p:cTn id="7" dur="1000"/>
                                        <p:tgtEl>
                                          <p:spTgt spid="78851">
                                            <p:txEl>
                                              <p:pRg st="0" end="0"/>
                                            </p:txEl>
                                          </p:spTgt>
                                        </p:tgtEl>
                                      </p:cBhvr>
                                    </p:animEffect>
                                    <p:anim calcmode="lin" valueType="num">
                                      <p:cBhvr>
                                        <p:cTn id="8" dur="10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88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8851">
                                            <p:txEl>
                                              <p:pRg st="1" end="1"/>
                                            </p:txEl>
                                          </p:spTgt>
                                        </p:tgtEl>
                                        <p:attrNameLst>
                                          <p:attrName>style.visibility</p:attrName>
                                        </p:attrNameLst>
                                      </p:cBhvr>
                                      <p:to>
                                        <p:strVal val="visible"/>
                                      </p:to>
                                    </p:set>
                                    <p:animEffect transition="in" filter="fade">
                                      <p:cBhvr>
                                        <p:cTn id="14" dur="1000"/>
                                        <p:tgtEl>
                                          <p:spTgt spid="78851">
                                            <p:txEl>
                                              <p:pRg st="1" end="1"/>
                                            </p:txEl>
                                          </p:spTgt>
                                        </p:tgtEl>
                                      </p:cBhvr>
                                    </p:animEffect>
                                    <p:anim calcmode="lin" valueType="num">
                                      <p:cBhvr>
                                        <p:cTn id="15" dur="10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88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8851">
                                            <p:txEl>
                                              <p:pRg st="2" end="2"/>
                                            </p:txEl>
                                          </p:spTgt>
                                        </p:tgtEl>
                                        <p:attrNameLst>
                                          <p:attrName>style.visibility</p:attrName>
                                        </p:attrNameLst>
                                      </p:cBhvr>
                                      <p:to>
                                        <p:strVal val="visible"/>
                                      </p:to>
                                    </p:set>
                                    <p:animEffect transition="in" filter="fade">
                                      <p:cBhvr>
                                        <p:cTn id="21" dur="1000"/>
                                        <p:tgtEl>
                                          <p:spTgt spid="78851">
                                            <p:txEl>
                                              <p:pRg st="2" end="2"/>
                                            </p:txEl>
                                          </p:spTgt>
                                        </p:tgtEl>
                                      </p:cBhvr>
                                    </p:animEffect>
                                    <p:anim calcmode="lin" valueType="num">
                                      <p:cBhvr>
                                        <p:cTn id="22" dur="10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88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8851">
                                            <p:txEl>
                                              <p:pRg st="3" end="3"/>
                                            </p:txEl>
                                          </p:spTgt>
                                        </p:tgtEl>
                                        <p:attrNameLst>
                                          <p:attrName>style.visibility</p:attrName>
                                        </p:attrNameLst>
                                      </p:cBhvr>
                                      <p:to>
                                        <p:strVal val="visible"/>
                                      </p:to>
                                    </p:set>
                                    <p:animEffect transition="in" filter="fade">
                                      <p:cBhvr>
                                        <p:cTn id="28" dur="1000"/>
                                        <p:tgtEl>
                                          <p:spTgt spid="78851">
                                            <p:txEl>
                                              <p:pRg st="3" end="3"/>
                                            </p:txEl>
                                          </p:spTgt>
                                        </p:tgtEl>
                                      </p:cBhvr>
                                    </p:animEffect>
                                    <p:anim calcmode="lin" valueType="num">
                                      <p:cBhvr>
                                        <p:cTn id="29" dur="10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885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8851">
                                            <p:txEl>
                                              <p:pRg st="4" end="4"/>
                                            </p:txEl>
                                          </p:spTgt>
                                        </p:tgtEl>
                                        <p:attrNameLst>
                                          <p:attrName>style.visibility</p:attrName>
                                        </p:attrNameLst>
                                      </p:cBhvr>
                                      <p:to>
                                        <p:strVal val="visible"/>
                                      </p:to>
                                    </p:set>
                                    <p:animEffect transition="in" filter="fade">
                                      <p:cBhvr>
                                        <p:cTn id="35" dur="1000"/>
                                        <p:tgtEl>
                                          <p:spTgt spid="78851">
                                            <p:txEl>
                                              <p:pRg st="4" end="4"/>
                                            </p:txEl>
                                          </p:spTgt>
                                        </p:tgtEl>
                                      </p:cBhvr>
                                    </p:animEffect>
                                    <p:anim calcmode="lin" valueType="num">
                                      <p:cBhvr>
                                        <p:cTn id="36" dur="10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885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8851">
                                            <p:txEl>
                                              <p:pRg st="5" end="5"/>
                                            </p:txEl>
                                          </p:spTgt>
                                        </p:tgtEl>
                                        <p:attrNameLst>
                                          <p:attrName>style.visibility</p:attrName>
                                        </p:attrNameLst>
                                      </p:cBhvr>
                                      <p:to>
                                        <p:strVal val="visible"/>
                                      </p:to>
                                    </p:set>
                                    <p:animEffect transition="in" filter="fade">
                                      <p:cBhvr>
                                        <p:cTn id="42" dur="1000"/>
                                        <p:tgtEl>
                                          <p:spTgt spid="78851">
                                            <p:txEl>
                                              <p:pRg st="5" end="5"/>
                                            </p:txEl>
                                          </p:spTgt>
                                        </p:tgtEl>
                                      </p:cBhvr>
                                    </p:animEffect>
                                    <p:anim calcmode="lin" valueType="num">
                                      <p:cBhvr>
                                        <p:cTn id="43" dur="10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885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8851">
                                            <p:txEl>
                                              <p:pRg st="6" end="6"/>
                                            </p:txEl>
                                          </p:spTgt>
                                        </p:tgtEl>
                                        <p:attrNameLst>
                                          <p:attrName>style.visibility</p:attrName>
                                        </p:attrNameLst>
                                      </p:cBhvr>
                                      <p:to>
                                        <p:strVal val="visible"/>
                                      </p:to>
                                    </p:set>
                                    <p:animEffect transition="in" filter="fade">
                                      <p:cBhvr>
                                        <p:cTn id="49" dur="1000"/>
                                        <p:tgtEl>
                                          <p:spTgt spid="78851">
                                            <p:txEl>
                                              <p:pRg st="6" end="6"/>
                                            </p:txEl>
                                          </p:spTgt>
                                        </p:tgtEl>
                                      </p:cBhvr>
                                    </p:animEffect>
                                    <p:anim calcmode="lin" valueType="num">
                                      <p:cBhvr>
                                        <p:cTn id="50" dur="1000" fill="hold"/>
                                        <p:tgtEl>
                                          <p:spTgt spid="7885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885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8851">
                                            <p:txEl>
                                              <p:pRg st="7" end="7"/>
                                            </p:txEl>
                                          </p:spTgt>
                                        </p:tgtEl>
                                        <p:attrNameLst>
                                          <p:attrName>style.visibility</p:attrName>
                                        </p:attrNameLst>
                                      </p:cBhvr>
                                      <p:to>
                                        <p:strVal val="visible"/>
                                      </p:to>
                                    </p:set>
                                    <p:animEffect transition="in" filter="fade">
                                      <p:cBhvr>
                                        <p:cTn id="56" dur="1000"/>
                                        <p:tgtEl>
                                          <p:spTgt spid="78851">
                                            <p:txEl>
                                              <p:pRg st="7" end="7"/>
                                            </p:txEl>
                                          </p:spTgt>
                                        </p:tgtEl>
                                      </p:cBhvr>
                                    </p:animEffect>
                                    <p:anim calcmode="lin" valueType="num">
                                      <p:cBhvr>
                                        <p:cTn id="57" dur="1000" fill="hold"/>
                                        <p:tgtEl>
                                          <p:spTgt spid="78851">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885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8851">
                                            <p:txEl>
                                              <p:pRg st="8" end="8"/>
                                            </p:txEl>
                                          </p:spTgt>
                                        </p:tgtEl>
                                        <p:attrNameLst>
                                          <p:attrName>style.visibility</p:attrName>
                                        </p:attrNameLst>
                                      </p:cBhvr>
                                      <p:to>
                                        <p:strVal val="visible"/>
                                      </p:to>
                                    </p:set>
                                    <p:animEffect transition="in" filter="fade">
                                      <p:cBhvr>
                                        <p:cTn id="63" dur="1000"/>
                                        <p:tgtEl>
                                          <p:spTgt spid="78851">
                                            <p:txEl>
                                              <p:pRg st="8" end="8"/>
                                            </p:txEl>
                                          </p:spTgt>
                                        </p:tgtEl>
                                      </p:cBhvr>
                                    </p:animEffect>
                                    <p:anim calcmode="lin" valueType="num">
                                      <p:cBhvr>
                                        <p:cTn id="64" dur="1000" fill="hold"/>
                                        <p:tgtEl>
                                          <p:spTgt spid="78851">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885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78851">
                                            <p:txEl>
                                              <p:pRg st="9" end="9"/>
                                            </p:txEl>
                                          </p:spTgt>
                                        </p:tgtEl>
                                        <p:attrNameLst>
                                          <p:attrName>style.visibility</p:attrName>
                                        </p:attrNameLst>
                                      </p:cBhvr>
                                      <p:to>
                                        <p:strVal val="visible"/>
                                      </p:to>
                                    </p:set>
                                    <p:animEffect transition="in" filter="fade">
                                      <p:cBhvr>
                                        <p:cTn id="70" dur="1000"/>
                                        <p:tgtEl>
                                          <p:spTgt spid="78851">
                                            <p:txEl>
                                              <p:pRg st="9" end="9"/>
                                            </p:txEl>
                                          </p:spTgt>
                                        </p:tgtEl>
                                      </p:cBhvr>
                                    </p:animEffect>
                                    <p:anim calcmode="lin" valueType="num">
                                      <p:cBhvr>
                                        <p:cTn id="71" dur="1000" fill="hold"/>
                                        <p:tgtEl>
                                          <p:spTgt spid="78851">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78851">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0" y="304800"/>
            <a:ext cx="9144000" cy="914400"/>
          </a:xfrm>
        </p:spPr>
        <p:txBody>
          <a:bodyPr/>
          <a:lstStyle/>
          <a:p>
            <a:r>
              <a:rPr lang="en-US" sz="3600" b="1">
                <a:latin typeface="Times New Roman" pitchFamily="18" charset="0"/>
              </a:rPr>
              <a:t>BÀI 1-2</a:t>
            </a:r>
            <a:r>
              <a:rPr lang="en-US" sz="3600" b="1" u="sng">
                <a:latin typeface="Times New Roman" pitchFamily="18" charset="0"/>
              </a:rPr>
              <a:t/>
            </a:r>
            <a:br>
              <a:rPr lang="en-US" sz="3600" b="1" u="sng">
                <a:latin typeface="Times New Roman" pitchFamily="18" charset="0"/>
              </a:rPr>
            </a:br>
            <a:r>
              <a:rPr lang="en-US" sz="3600" b="1">
                <a:solidFill>
                  <a:srgbClr val="FFCC00"/>
                </a:solidFill>
                <a:latin typeface="Times New Roman" pitchFamily="18" charset="0"/>
              </a:rPr>
              <a:t>Giới thiệu Microsoft SQL server 2000  </a:t>
            </a:r>
            <a:br>
              <a:rPr lang="en-US" sz="3600" b="1">
                <a:solidFill>
                  <a:srgbClr val="FFCC00"/>
                </a:solidFill>
                <a:latin typeface="Times New Roman" pitchFamily="18" charset="0"/>
              </a:rPr>
            </a:br>
            <a:r>
              <a:rPr lang="en-US" sz="3600" b="1">
                <a:solidFill>
                  <a:srgbClr val="FFCC00"/>
                </a:solidFill>
                <a:latin typeface="Times New Roman" pitchFamily="18" charset="0"/>
              </a:rPr>
              <a:t>và cài đặt</a:t>
            </a:r>
          </a:p>
        </p:txBody>
      </p:sp>
      <p:sp>
        <p:nvSpPr>
          <p:cNvPr id="60421" name="Text Box 5"/>
          <p:cNvSpPr txBox="1">
            <a:spLocks noChangeArrowheads="1"/>
          </p:cNvSpPr>
          <p:nvPr/>
        </p:nvSpPr>
        <p:spPr bwMode="auto">
          <a:xfrm>
            <a:off x="0" y="1504950"/>
            <a:ext cx="9144000" cy="535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Arial" charset="0"/>
              </a:defRPr>
            </a:lvl1pPr>
            <a:lvl2pPr marL="914400" indent="-457200">
              <a:defRPr>
                <a:solidFill>
                  <a:schemeClr val="tx1"/>
                </a:solidFill>
                <a:latin typeface="Arial" charset="0"/>
              </a:defRPr>
            </a:lvl2pPr>
            <a:lvl3pPr marL="1371600" indent="-457200">
              <a:defRPr>
                <a:solidFill>
                  <a:schemeClr val="tx1"/>
                </a:solidFill>
                <a:latin typeface="Arial" charset="0"/>
              </a:defRPr>
            </a:lvl3pPr>
            <a:lvl4pPr marL="1828800" indent="-457200">
              <a:defRPr>
                <a:solidFill>
                  <a:schemeClr val="tx1"/>
                </a:solidFill>
                <a:latin typeface="Arial" charset="0"/>
              </a:defRPr>
            </a:lvl4pPr>
            <a:lvl5pPr marL="2286000" indent="-457200">
              <a:defRPr>
                <a:solidFill>
                  <a:schemeClr val="tx1"/>
                </a:solidFill>
                <a:latin typeface="Arial" charset="0"/>
              </a:defRPr>
            </a:lvl5pPr>
            <a:lvl6pPr marL="2743200" indent="-457200" fontAlgn="base">
              <a:spcBef>
                <a:spcPct val="0"/>
              </a:spcBef>
              <a:spcAft>
                <a:spcPct val="0"/>
              </a:spcAft>
              <a:defRPr>
                <a:solidFill>
                  <a:schemeClr val="tx1"/>
                </a:solidFill>
                <a:latin typeface="Arial" charset="0"/>
              </a:defRPr>
            </a:lvl6pPr>
            <a:lvl7pPr marL="3200400" indent="-457200" fontAlgn="base">
              <a:spcBef>
                <a:spcPct val="0"/>
              </a:spcBef>
              <a:spcAft>
                <a:spcPct val="0"/>
              </a:spcAft>
              <a:defRPr>
                <a:solidFill>
                  <a:schemeClr val="tx1"/>
                </a:solidFill>
                <a:latin typeface="Arial" charset="0"/>
              </a:defRPr>
            </a:lvl7pPr>
            <a:lvl8pPr marL="3657600" indent="-457200" fontAlgn="base">
              <a:spcBef>
                <a:spcPct val="0"/>
              </a:spcBef>
              <a:spcAft>
                <a:spcPct val="0"/>
              </a:spcAft>
              <a:defRPr>
                <a:solidFill>
                  <a:schemeClr val="tx1"/>
                </a:solidFill>
                <a:latin typeface="Arial" charset="0"/>
              </a:defRPr>
            </a:lvl8pPr>
            <a:lvl9pPr marL="4114800" indent="-457200" fontAlgn="base">
              <a:spcBef>
                <a:spcPct val="0"/>
              </a:spcBef>
              <a:spcAft>
                <a:spcPct val="0"/>
              </a:spcAft>
              <a:defRPr>
                <a:solidFill>
                  <a:schemeClr val="tx1"/>
                </a:solidFill>
                <a:latin typeface="Arial" charset="0"/>
              </a:defRPr>
            </a:lvl9pPr>
          </a:lstStyle>
          <a:p>
            <a:pPr>
              <a:lnSpc>
                <a:spcPct val="120000"/>
              </a:lnSpc>
              <a:buFontTx/>
              <a:buAutoNum type="romanUcPeriod"/>
            </a:pPr>
            <a:r>
              <a:rPr lang="en-US" sz="3200" b="1">
                <a:solidFill>
                  <a:srgbClr val="FFCC00"/>
                </a:solidFill>
                <a:latin typeface="Times New Roman" pitchFamily="18" charset="0"/>
              </a:rPr>
              <a:t>Tổng quan</a:t>
            </a:r>
            <a:r>
              <a:rPr lang="en-US" sz="3600">
                <a:latin typeface="Times New Roman" pitchFamily="18" charset="0"/>
              </a:rPr>
              <a:t>:</a:t>
            </a:r>
            <a:br>
              <a:rPr lang="en-US" sz="3600">
                <a:latin typeface="Times New Roman" pitchFamily="18" charset="0"/>
              </a:rPr>
            </a:br>
            <a:r>
              <a:rPr lang="en-US" sz="3600" b="1">
                <a:latin typeface="Times New Roman" pitchFamily="18" charset="0"/>
              </a:rPr>
              <a:t>M</a:t>
            </a:r>
            <a:r>
              <a:rPr lang="en-US" sz="2400" b="1">
                <a:latin typeface="Times New Roman" pitchFamily="18" charset="0"/>
              </a:rPr>
              <a:t>icrosoft SQL Server 2000 là một hệ quản trị CSDL quan hệ (Relational database management system – RDBMS) theo mô hình Client/server.</a:t>
            </a:r>
            <a:br>
              <a:rPr lang="en-US" sz="2400" b="1">
                <a:latin typeface="Times New Roman" pitchFamily="18" charset="0"/>
              </a:rPr>
            </a:br>
            <a:r>
              <a:rPr lang="en-US" sz="2400" b="1">
                <a:latin typeface="Times New Roman" pitchFamily="18" charset="0"/>
              </a:rPr>
              <a:t>MSSQL Server 2000 cung cấp đầy đủ các công cụ để:</a:t>
            </a:r>
            <a:br>
              <a:rPr lang="en-US" sz="2400" b="1">
                <a:latin typeface="Times New Roman" pitchFamily="18" charset="0"/>
              </a:rPr>
            </a:br>
            <a:r>
              <a:rPr lang="en-US" sz="2400" b="1">
                <a:latin typeface="Times New Roman" pitchFamily="18" charset="0"/>
              </a:rPr>
              <a:t>- Dễ dàng xây dựng một CSDL quan hệ lớn</a:t>
            </a:r>
            <a:br>
              <a:rPr lang="en-US" sz="2400" b="1">
                <a:latin typeface="Times New Roman" pitchFamily="18" charset="0"/>
              </a:rPr>
            </a:br>
            <a:r>
              <a:rPr lang="en-US" sz="2400" b="1">
                <a:latin typeface="Times New Roman" pitchFamily="18" charset="0"/>
              </a:rPr>
              <a:t>- Giải quyết tình trạng va chạm giữa các user khi cùng truy xuất dữ liệu tại một thời điểm</a:t>
            </a:r>
            <a:br>
              <a:rPr lang="en-US" sz="2400" b="1">
                <a:latin typeface="Times New Roman" pitchFamily="18" charset="0"/>
              </a:rPr>
            </a:br>
            <a:r>
              <a:rPr lang="en-US" sz="2400" b="1">
                <a:latin typeface="Times New Roman" pitchFamily="18" charset="0"/>
              </a:rPr>
              <a:t>- Bảo đảm các ràng buộc toàn vẹn trên CSDL</a:t>
            </a:r>
            <a:br>
              <a:rPr lang="en-US" sz="2400" b="1">
                <a:latin typeface="Times New Roman" pitchFamily="18" charset="0"/>
              </a:rPr>
            </a:br>
            <a:r>
              <a:rPr lang="en-US" sz="2400" b="1">
                <a:latin typeface="Times New Roman" pitchFamily="18" charset="0"/>
              </a:rPr>
              <a:t>- Bảo vệ an toàn cho cơ sở dữ liệu</a:t>
            </a:r>
            <a:br>
              <a:rPr lang="en-US" sz="2400" b="1">
                <a:latin typeface="Times New Roman" pitchFamily="18" charset="0"/>
              </a:rPr>
            </a:br>
            <a:r>
              <a:rPr lang="en-US" sz="2400" b="1">
                <a:latin typeface="Times New Roman" pitchFamily="18" charset="0"/>
              </a:rPr>
              <a:t>- Truy xuất dữ liệu nhanh</a:t>
            </a: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ppt_x"/>
                                          </p:val>
                                        </p:tav>
                                        <p:tav tm="100000">
                                          <p:val>
                                            <p:strVal val="#ppt_x"/>
                                          </p:val>
                                        </p:tav>
                                      </p:tavLst>
                                    </p:anim>
                                    <p:anim calcmode="lin" valueType="num">
                                      <p:cBhvr additive="base">
                                        <p:cTn id="8"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0421">
                                            <p:txEl>
                                              <p:pRg st="0" end="0"/>
                                            </p:txEl>
                                          </p:spTgt>
                                        </p:tgtEl>
                                        <p:attrNameLst>
                                          <p:attrName>style.visibility</p:attrName>
                                        </p:attrNameLst>
                                      </p:cBhvr>
                                      <p:to>
                                        <p:strVal val="visible"/>
                                      </p:to>
                                    </p:set>
                                    <p:animEffect transition="in" filter="wipe(down)">
                                      <p:cBhvr>
                                        <p:cTn id="13" dur="500"/>
                                        <p:tgtEl>
                                          <p:spTgt spid="6042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60421">
                                            <p:txEl>
                                              <p:pRg st="0" end="0"/>
                                            </p:txEl>
                                          </p:spTgt>
                                        </p:tgtEl>
                                        <p:attrNameLst>
                                          <p:attrName>style.visibility</p:attrName>
                                        </p:attrNameLst>
                                      </p:cBhvr>
                                      <p:to>
                                        <p:strVal val="visible"/>
                                      </p:to>
                                    </p:set>
                                    <p:anim calcmode="lin" valueType="num">
                                      <p:cBhvr additive="base">
                                        <p:cTn id="18" dur="500" fill="hold"/>
                                        <p:tgtEl>
                                          <p:spTgt spid="6042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04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60421" grpId="0" build="p"/>
      <p:bldP spid="60421" grpId="1"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0" y="228600"/>
            <a:ext cx="9144000" cy="6629400"/>
          </a:xfrm>
        </p:spPr>
        <p:txBody>
          <a:bodyPr/>
          <a:lstStyle/>
          <a:p>
            <a:pPr marL="990600" lvl="1" indent="-533400"/>
            <a:r>
              <a:rPr lang="en-US">
                <a:latin typeface="Times New Roman" pitchFamily="18" charset="0"/>
              </a:rPr>
              <a:t>Xác định chế độ chứng thực:</a:t>
            </a:r>
          </a:p>
          <a:p>
            <a:pPr marL="1371600" lvl="2" indent="-457200"/>
            <a:r>
              <a:rPr lang="en-US" sz="2800">
                <a:latin typeface="Times New Roman" pitchFamily="18" charset="0"/>
              </a:rPr>
              <a:t>Windows Authentication (phải là user của win) hoặc</a:t>
            </a:r>
          </a:p>
          <a:p>
            <a:pPr marL="1371600" lvl="2" indent="-457200"/>
            <a:r>
              <a:rPr lang="en-US" sz="2800">
                <a:latin typeface="Times New Roman" pitchFamily="18" charset="0"/>
              </a:rPr>
              <a:t>SQL server Authentication (sd account sa)</a:t>
            </a:r>
          </a:p>
          <a:p>
            <a:pPr marL="990600" lvl="1" indent="-533400"/>
            <a:r>
              <a:rPr lang="en-US">
                <a:latin typeface="Times New Roman" pitchFamily="18" charset="0"/>
              </a:rPr>
              <a:t>SQL server: Có thể nhập local hoặc dấu (.) để kết nối với SQL server cục bộ</a:t>
            </a:r>
          </a:p>
          <a:p>
            <a:pPr marL="609600" indent="-609600">
              <a:buFont typeface="Wingdings" pitchFamily="2" charset="2"/>
              <a:buNone/>
            </a:pPr>
            <a:r>
              <a:rPr lang="en-US" sz="2800">
                <a:latin typeface="Times New Roman" pitchFamily="18" charset="0"/>
              </a:rPr>
              <a:t>3. Các thành phần của SQL Analyzer:</a:t>
            </a:r>
          </a:p>
          <a:p>
            <a:pPr marL="990600" lvl="1" indent="-533400"/>
            <a:r>
              <a:rPr lang="en-US">
                <a:latin typeface="Times New Roman" pitchFamily="18" charset="0"/>
              </a:rPr>
              <a:t>Thanh tiêu đề: hiển thị tên Server, CSDL hiện hành và tài khoản kết nối</a:t>
            </a:r>
          </a:p>
          <a:p>
            <a:pPr marL="990600" lvl="1" indent="-533400"/>
            <a:r>
              <a:rPr lang="en-US">
                <a:latin typeface="Times New Roman" pitchFamily="18" charset="0"/>
              </a:rPr>
              <a:t>Thanh công cụ:</a:t>
            </a:r>
          </a:p>
          <a:p>
            <a:pPr marL="1371600" lvl="2" indent="-457200"/>
            <a:r>
              <a:rPr lang="en-US" sz="2800">
                <a:latin typeface="Times New Roman" pitchFamily="18" charset="0"/>
              </a:rPr>
              <a:t>Newquery: Mở cửa sổ truy vấn mới</a:t>
            </a:r>
          </a:p>
          <a:p>
            <a:pPr marL="1371600" lvl="2" indent="-457200"/>
            <a:r>
              <a:rPr lang="en-US" sz="2800">
                <a:latin typeface="Times New Roman" pitchFamily="18" charset="0"/>
              </a:rPr>
              <a:t>Open: Mở các T-SQL (*.sql)</a:t>
            </a:r>
          </a:p>
          <a:p>
            <a:pPr marL="1371600" lvl="2" indent="-457200"/>
            <a:r>
              <a:rPr lang="en-US" sz="2800">
                <a:latin typeface="Times New Roman" pitchFamily="18" charset="0"/>
              </a:rPr>
              <a:t>Excute mode: Xác định nơi xuất hiện kết quả truy vấn</a:t>
            </a:r>
          </a:p>
          <a:p>
            <a:pPr marL="1371600" lvl="2" indent="-457200"/>
            <a:r>
              <a:rPr lang="en-US" sz="2800">
                <a:latin typeface="Times New Roman" pitchFamily="18" charset="0"/>
              </a:rPr>
              <a:t>Nút Database: Cho phép chọn CSDL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fade">
                                      <p:cBhvr>
                                        <p:cTn id="7" dur="1000"/>
                                        <p:tgtEl>
                                          <p:spTgt spid="79874">
                                            <p:txEl>
                                              <p:pRg st="0" end="0"/>
                                            </p:txEl>
                                          </p:spTgt>
                                        </p:tgtEl>
                                      </p:cBhvr>
                                    </p:animEffect>
                                    <p:anim calcmode="lin" valueType="num">
                                      <p:cBhvr>
                                        <p:cTn id="8" dur="1000" fill="hold"/>
                                        <p:tgtEl>
                                          <p:spTgt spid="7987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987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9874">
                                            <p:txEl>
                                              <p:pRg st="1" end="1"/>
                                            </p:txEl>
                                          </p:spTgt>
                                        </p:tgtEl>
                                        <p:attrNameLst>
                                          <p:attrName>style.visibility</p:attrName>
                                        </p:attrNameLst>
                                      </p:cBhvr>
                                      <p:to>
                                        <p:strVal val="visible"/>
                                      </p:to>
                                    </p:set>
                                    <p:animEffect transition="in" filter="fade">
                                      <p:cBhvr>
                                        <p:cTn id="14" dur="1000"/>
                                        <p:tgtEl>
                                          <p:spTgt spid="79874">
                                            <p:txEl>
                                              <p:pRg st="1" end="1"/>
                                            </p:txEl>
                                          </p:spTgt>
                                        </p:tgtEl>
                                      </p:cBhvr>
                                    </p:animEffect>
                                    <p:anim calcmode="lin" valueType="num">
                                      <p:cBhvr>
                                        <p:cTn id="15" dur="1000" fill="hold"/>
                                        <p:tgtEl>
                                          <p:spTgt spid="7987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987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9874">
                                            <p:txEl>
                                              <p:pRg st="2" end="2"/>
                                            </p:txEl>
                                          </p:spTgt>
                                        </p:tgtEl>
                                        <p:attrNameLst>
                                          <p:attrName>style.visibility</p:attrName>
                                        </p:attrNameLst>
                                      </p:cBhvr>
                                      <p:to>
                                        <p:strVal val="visible"/>
                                      </p:to>
                                    </p:set>
                                    <p:animEffect transition="in" filter="fade">
                                      <p:cBhvr>
                                        <p:cTn id="21" dur="1000"/>
                                        <p:tgtEl>
                                          <p:spTgt spid="79874">
                                            <p:txEl>
                                              <p:pRg st="2" end="2"/>
                                            </p:txEl>
                                          </p:spTgt>
                                        </p:tgtEl>
                                      </p:cBhvr>
                                    </p:animEffect>
                                    <p:anim calcmode="lin" valueType="num">
                                      <p:cBhvr>
                                        <p:cTn id="22" dur="1000" fill="hold"/>
                                        <p:tgtEl>
                                          <p:spTgt spid="7987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987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9874">
                                            <p:txEl>
                                              <p:pRg st="3" end="3"/>
                                            </p:txEl>
                                          </p:spTgt>
                                        </p:tgtEl>
                                        <p:attrNameLst>
                                          <p:attrName>style.visibility</p:attrName>
                                        </p:attrNameLst>
                                      </p:cBhvr>
                                      <p:to>
                                        <p:strVal val="visible"/>
                                      </p:to>
                                    </p:set>
                                    <p:animEffect transition="in" filter="fade">
                                      <p:cBhvr>
                                        <p:cTn id="28" dur="1000"/>
                                        <p:tgtEl>
                                          <p:spTgt spid="79874">
                                            <p:txEl>
                                              <p:pRg st="3" end="3"/>
                                            </p:txEl>
                                          </p:spTgt>
                                        </p:tgtEl>
                                      </p:cBhvr>
                                    </p:animEffect>
                                    <p:anim calcmode="lin" valueType="num">
                                      <p:cBhvr>
                                        <p:cTn id="29" dur="1000" fill="hold"/>
                                        <p:tgtEl>
                                          <p:spTgt spid="7987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987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9874">
                                            <p:txEl>
                                              <p:pRg st="4" end="4"/>
                                            </p:txEl>
                                          </p:spTgt>
                                        </p:tgtEl>
                                        <p:attrNameLst>
                                          <p:attrName>style.visibility</p:attrName>
                                        </p:attrNameLst>
                                      </p:cBhvr>
                                      <p:to>
                                        <p:strVal val="visible"/>
                                      </p:to>
                                    </p:set>
                                    <p:animEffect transition="in" filter="fade">
                                      <p:cBhvr>
                                        <p:cTn id="35" dur="1000"/>
                                        <p:tgtEl>
                                          <p:spTgt spid="79874">
                                            <p:txEl>
                                              <p:pRg st="4" end="4"/>
                                            </p:txEl>
                                          </p:spTgt>
                                        </p:tgtEl>
                                      </p:cBhvr>
                                    </p:animEffect>
                                    <p:anim calcmode="lin" valueType="num">
                                      <p:cBhvr>
                                        <p:cTn id="36" dur="1000" fill="hold"/>
                                        <p:tgtEl>
                                          <p:spTgt spid="7987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987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9874">
                                            <p:txEl>
                                              <p:pRg st="5" end="5"/>
                                            </p:txEl>
                                          </p:spTgt>
                                        </p:tgtEl>
                                        <p:attrNameLst>
                                          <p:attrName>style.visibility</p:attrName>
                                        </p:attrNameLst>
                                      </p:cBhvr>
                                      <p:to>
                                        <p:strVal val="visible"/>
                                      </p:to>
                                    </p:set>
                                    <p:animEffect transition="in" filter="fade">
                                      <p:cBhvr>
                                        <p:cTn id="42" dur="1000"/>
                                        <p:tgtEl>
                                          <p:spTgt spid="79874">
                                            <p:txEl>
                                              <p:pRg st="5" end="5"/>
                                            </p:txEl>
                                          </p:spTgt>
                                        </p:tgtEl>
                                      </p:cBhvr>
                                    </p:animEffect>
                                    <p:anim calcmode="lin" valueType="num">
                                      <p:cBhvr>
                                        <p:cTn id="43" dur="1000" fill="hold"/>
                                        <p:tgtEl>
                                          <p:spTgt spid="7987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987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9874">
                                            <p:txEl>
                                              <p:pRg st="6" end="6"/>
                                            </p:txEl>
                                          </p:spTgt>
                                        </p:tgtEl>
                                        <p:attrNameLst>
                                          <p:attrName>style.visibility</p:attrName>
                                        </p:attrNameLst>
                                      </p:cBhvr>
                                      <p:to>
                                        <p:strVal val="visible"/>
                                      </p:to>
                                    </p:set>
                                    <p:animEffect transition="in" filter="fade">
                                      <p:cBhvr>
                                        <p:cTn id="49" dur="1000"/>
                                        <p:tgtEl>
                                          <p:spTgt spid="79874">
                                            <p:txEl>
                                              <p:pRg st="6" end="6"/>
                                            </p:txEl>
                                          </p:spTgt>
                                        </p:tgtEl>
                                      </p:cBhvr>
                                    </p:animEffect>
                                    <p:anim calcmode="lin" valueType="num">
                                      <p:cBhvr>
                                        <p:cTn id="50" dur="1000" fill="hold"/>
                                        <p:tgtEl>
                                          <p:spTgt spid="7987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987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9874">
                                            <p:txEl>
                                              <p:pRg st="7" end="7"/>
                                            </p:txEl>
                                          </p:spTgt>
                                        </p:tgtEl>
                                        <p:attrNameLst>
                                          <p:attrName>style.visibility</p:attrName>
                                        </p:attrNameLst>
                                      </p:cBhvr>
                                      <p:to>
                                        <p:strVal val="visible"/>
                                      </p:to>
                                    </p:set>
                                    <p:animEffect transition="in" filter="fade">
                                      <p:cBhvr>
                                        <p:cTn id="56" dur="1000"/>
                                        <p:tgtEl>
                                          <p:spTgt spid="79874">
                                            <p:txEl>
                                              <p:pRg st="7" end="7"/>
                                            </p:txEl>
                                          </p:spTgt>
                                        </p:tgtEl>
                                      </p:cBhvr>
                                    </p:animEffect>
                                    <p:anim calcmode="lin" valueType="num">
                                      <p:cBhvr>
                                        <p:cTn id="57" dur="1000" fill="hold"/>
                                        <p:tgtEl>
                                          <p:spTgt spid="7987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987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9874">
                                            <p:txEl>
                                              <p:pRg st="8" end="8"/>
                                            </p:txEl>
                                          </p:spTgt>
                                        </p:tgtEl>
                                        <p:attrNameLst>
                                          <p:attrName>style.visibility</p:attrName>
                                        </p:attrNameLst>
                                      </p:cBhvr>
                                      <p:to>
                                        <p:strVal val="visible"/>
                                      </p:to>
                                    </p:set>
                                    <p:animEffect transition="in" filter="fade">
                                      <p:cBhvr>
                                        <p:cTn id="63" dur="1000"/>
                                        <p:tgtEl>
                                          <p:spTgt spid="79874">
                                            <p:txEl>
                                              <p:pRg st="8" end="8"/>
                                            </p:txEl>
                                          </p:spTgt>
                                        </p:tgtEl>
                                      </p:cBhvr>
                                    </p:animEffect>
                                    <p:anim calcmode="lin" valueType="num">
                                      <p:cBhvr>
                                        <p:cTn id="64" dur="1000" fill="hold"/>
                                        <p:tgtEl>
                                          <p:spTgt spid="7987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987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79874">
                                            <p:txEl>
                                              <p:pRg st="9" end="9"/>
                                            </p:txEl>
                                          </p:spTgt>
                                        </p:tgtEl>
                                        <p:attrNameLst>
                                          <p:attrName>style.visibility</p:attrName>
                                        </p:attrNameLst>
                                      </p:cBhvr>
                                      <p:to>
                                        <p:strVal val="visible"/>
                                      </p:to>
                                    </p:set>
                                    <p:animEffect transition="in" filter="fade">
                                      <p:cBhvr>
                                        <p:cTn id="70" dur="1000"/>
                                        <p:tgtEl>
                                          <p:spTgt spid="79874">
                                            <p:txEl>
                                              <p:pRg st="9" end="9"/>
                                            </p:txEl>
                                          </p:spTgt>
                                        </p:tgtEl>
                                      </p:cBhvr>
                                    </p:animEffect>
                                    <p:anim calcmode="lin" valueType="num">
                                      <p:cBhvr>
                                        <p:cTn id="71" dur="1000" fill="hold"/>
                                        <p:tgtEl>
                                          <p:spTgt spid="79874">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7987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79874">
                                            <p:txEl>
                                              <p:pRg st="10" end="10"/>
                                            </p:txEl>
                                          </p:spTgt>
                                        </p:tgtEl>
                                        <p:attrNameLst>
                                          <p:attrName>style.visibility</p:attrName>
                                        </p:attrNameLst>
                                      </p:cBhvr>
                                      <p:to>
                                        <p:strVal val="visible"/>
                                      </p:to>
                                    </p:set>
                                    <p:animEffect transition="in" filter="fade">
                                      <p:cBhvr>
                                        <p:cTn id="77" dur="1000"/>
                                        <p:tgtEl>
                                          <p:spTgt spid="79874">
                                            <p:txEl>
                                              <p:pRg st="10" end="10"/>
                                            </p:txEl>
                                          </p:spTgt>
                                        </p:tgtEl>
                                      </p:cBhvr>
                                    </p:animEffect>
                                    <p:anim calcmode="lin" valueType="num">
                                      <p:cBhvr>
                                        <p:cTn id="78" dur="1000" fill="hold"/>
                                        <p:tgtEl>
                                          <p:spTgt spid="79874">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7987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304800" y="304800"/>
            <a:ext cx="8382000" cy="6172200"/>
          </a:xfrm>
        </p:spPr>
        <p:txBody>
          <a:bodyPr/>
          <a:lstStyle/>
          <a:p>
            <a:pPr lvl="1"/>
            <a:r>
              <a:rPr lang="en-US">
                <a:latin typeface="Times New Roman" pitchFamily="18" charset="0"/>
              </a:rPr>
              <a:t>Editor pane: Vùng soạn thảo và thực thi câu lện </a:t>
            </a:r>
            <a:br>
              <a:rPr lang="en-US">
                <a:latin typeface="Times New Roman" pitchFamily="18" charset="0"/>
              </a:rPr>
            </a:br>
            <a:r>
              <a:rPr lang="en-US">
                <a:latin typeface="Times New Roman" pitchFamily="18" charset="0"/>
              </a:rPr>
              <a:t>T-SQL</a:t>
            </a:r>
          </a:p>
          <a:p>
            <a:pPr lvl="1"/>
            <a:r>
              <a:rPr lang="en-US">
                <a:latin typeface="Times New Roman" pitchFamily="18" charset="0"/>
              </a:rPr>
              <a:t>Results pane: Vùng hiền thị kết quả truy vấn</a:t>
            </a:r>
          </a:p>
          <a:p>
            <a:pPr lvl="2"/>
            <a:r>
              <a:rPr lang="en-US" sz="2800">
                <a:latin typeface="Times New Roman" pitchFamily="18" charset="0"/>
              </a:rPr>
              <a:t>Grids: Hiển thị kết quả dạng lưới, chỉ xem không sửa</a:t>
            </a:r>
          </a:p>
          <a:p>
            <a:pPr lvl="2"/>
            <a:r>
              <a:rPr lang="en-US" sz="2800">
                <a:latin typeface="Times New Roman" pitchFamily="18" charset="0"/>
              </a:rPr>
              <a:t>Excution plan: Hiển thị biểu đồ kế hoạch thực thi của truy vấn hiện hành</a:t>
            </a:r>
          </a:p>
          <a:p>
            <a:pPr lvl="2"/>
            <a:r>
              <a:rPr lang="en-US" sz="2800">
                <a:latin typeface="Times New Roman" pitchFamily="18" charset="0"/>
              </a:rPr>
              <a:t>Messages: hiển thị thông báo và lổi được trả lại từ server</a:t>
            </a:r>
          </a:p>
          <a:p>
            <a:pPr lvl="2"/>
            <a:endParaRPr lang="en-US"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0898">
                                            <p:txEl>
                                              <p:pRg st="0" end="0"/>
                                            </p:txEl>
                                          </p:spTgt>
                                        </p:tgtEl>
                                        <p:attrNameLst>
                                          <p:attrName>style.visibility</p:attrName>
                                        </p:attrNameLst>
                                      </p:cBhvr>
                                      <p:to>
                                        <p:strVal val="visible"/>
                                      </p:to>
                                    </p:set>
                                    <p:animEffect transition="in" filter="fade">
                                      <p:cBhvr>
                                        <p:cTn id="7" dur="1000"/>
                                        <p:tgtEl>
                                          <p:spTgt spid="80898">
                                            <p:txEl>
                                              <p:pRg st="0" end="0"/>
                                            </p:txEl>
                                          </p:spTgt>
                                        </p:tgtEl>
                                      </p:cBhvr>
                                    </p:animEffect>
                                    <p:anim calcmode="lin" valueType="num">
                                      <p:cBhvr>
                                        <p:cTn id="8" dur="1000" fill="hold"/>
                                        <p:tgtEl>
                                          <p:spTgt spid="8089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08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0898">
                                            <p:txEl>
                                              <p:pRg st="1" end="1"/>
                                            </p:txEl>
                                          </p:spTgt>
                                        </p:tgtEl>
                                        <p:attrNameLst>
                                          <p:attrName>style.visibility</p:attrName>
                                        </p:attrNameLst>
                                      </p:cBhvr>
                                      <p:to>
                                        <p:strVal val="visible"/>
                                      </p:to>
                                    </p:set>
                                    <p:animEffect transition="in" filter="fade">
                                      <p:cBhvr>
                                        <p:cTn id="14" dur="1000"/>
                                        <p:tgtEl>
                                          <p:spTgt spid="80898">
                                            <p:txEl>
                                              <p:pRg st="1" end="1"/>
                                            </p:txEl>
                                          </p:spTgt>
                                        </p:tgtEl>
                                      </p:cBhvr>
                                    </p:animEffect>
                                    <p:anim calcmode="lin" valueType="num">
                                      <p:cBhvr>
                                        <p:cTn id="15" dur="1000" fill="hold"/>
                                        <p:tgtEl>
                                          <p:spTgt spid="8089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08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0898">
                                            <p:txEl>
                                              <p:pRg st="2" end="2"/>
                                            </p:txEl>
                                          </p:spTgt>
                                        </p:tgtEl>
                                        <p:attrNameLst>
                                          <p:attrName>style.visibility</p:attrName>
                                        </p:attrNameLst>
                                      </p:cBhvr>
                                      <p:to>
                                        <p:strVal val="visible"/>
                                      </p:to>
                                    </p:set>
                                    <p:animEffect transition="in" filter="fade">
                                      <p:cBhvr>
                                        <p:cTn id="21" dur="1000"/>
                                        <p:tgtEl>
                                          <p:spTgt spid="80898">
                                            <p:txEl>
                                              <p:pRg st="2" end="2"/>
                                            </p:txEl>
                                          </p:spTgt>
                                        </p:tgtEl>
                                      </p:cBhvr>
                                    </p:animEffect>
                                    <p:anim calcmode="lin" valueType="num">
                                      <p:cBhvr>
                                        <p:cTn id="22" dur="1000" fill="hold"/>
                                        <p:tgtEl>
                                          <p:spTgt spid="8089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089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0898">
                                            <p:txEl>
                                              <p:pRg st="3" end="3"/>
                                            </p:txEl>
                                          </p:spTgt>
                                        </p:tgtEl>
                                        <p:attrNameLst>
                                          <p:attrName>style.visibility</p:attrName>
                                        </p:attrNameLst>
                                      </p:cBhvr>
                                      <p:to>
                                        <p:strVal val="visible"/>
                                      </p:to>
                                    </p:set>
                                    <p:animEffect transition="in" filter="fade">
                                      <p:cBhvr>
                                        <p:cTn id="28" dur="1000"/>
                                        <p:tgtEl>
                                          <p:spTgt spid="80898">
                                            <p:txEl>
                                              <p:pRg st="3" end="3"/>
                                            </p:txEl>
                                          </p:spTgt>
                                        </p:tgtEl>
                                      </p:cBhvr>
                                    </p:animEffect>
                                    <p:anim calcmode="lin" valueType="num">
                                      <p:cBhvr>
                                        <p:cTn id="29" dur="1000" fill="hold"/>
                                        <p:tgtEl>
                                          <p:spTgt spid="8089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089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0898">
                                            <p:txEl>
                                              <p:pRg st="4" end="4"/>
                                            </p:txEl>
                                          </p:spTgt>
                                        </p:tgtEl>
                                        <p:attrNameLst>
                                          <p:attrName>style.visibility</p:attrName>
                                        </p:attrNameLst>
                                      </p:cBhvr>
                                      <p:to>
                                        <p:strVal val="visible"/>
                                      </p:to>
                                    </p:set>
                                    <p:animEffect transition="in" filter="fade">
                                      <p:cBhvr>
                                        <p:cTn id="35" dur="1000"/>
                                        <p:tgtEl>
                                          <p:spTgt spid="80898">
                                            <p:txEl>
                                              <p:pRg st="4" end="4"/>
                                            </p:txEl>
                                          </p:spTgt>
                                        </p:tgtEl>
                                      </p:cBhvr>
                                    </p:animEffect>
                                    <p:anim calcmode="lin" valueType="num">
                                      <p:cBhvr>
                                        <p:cTn id="36" dur="1000" fill="hold"/>
                                        <p:tgtEl>
                                          <p:spTgt spid="8089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8089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277813"/>
            <a:ext cx="8686800" cy="712787"/>
          </a:xfrm>
        </p:spPr>
        <p:txBody>
          <a:bodyPr/>
          <a:lstStyle/>
          <a:p>
            <a:pPr marL="914400" indent="-914400">
              <a:buFontTx/>
              <a:buAutoNum type="romanUcPeriod" startAt="4"/>
            </a:pPr>
            <a:r>
              <a:rPr lang="en-US" sz="3200" b="1">
                <a:solidFill>
                  <a:srgbClr val="FFCC00"/>
                </a:solidFill>
                <a:latin typeface="Times New Roman" pitchFamily="18" charset="0"/>
              </a:rPr>
              <a:t>CLIENT-SERVER NETWORK UTILITY</a:t>
            </a:r>
          </a:p>
        </p:txBody>
      </p:sp>
      <p:sp>
        <p:nvSpPr>
          <p:cNvPr id="81923" name="Rectangle 3"/>
          <p:cNvSpPr>
            <a:spLocks noGrp="1" noChangeArrowheads="1"/>
          </p:cNvSpPr>
          <p:nvPr>
            <p:ph type="body" idx="1"/>
          </p:nvPr>
        </p:nvSpPr>
        <p:spPr>
          <a:xfrm>
            <a:off x="0" y="1143000"/>
            <a:ext cx="9144000" cy="5715000"/>
          </a:xfrm>
        </p:spPr>
        <p:txBody>
          <a:bodyPr/>
          <a:lstStyle/>
          <a:p>
            <a:pPr marL="609600" indent="-609600"/>
            <a:r>
              <a:rPr lang="en-US" sz="2800" u="sng">
                <a:latin typeface="Times New Roman" pitchFamily="18" charset="0"/>
              </a:rPr>
              <a:t>Client Network Utility</a:t>
            </a:r>
            <a:r>
              <a:rPr lang="en-US" sz="2800">
                <a:latin typeface="Times New Roman" pitchFamily="18" charset="0"/>
              </a:rPr>
              <a:t>: Hiển thị thông báo thư viện mạng được sử dụng khi kết nối các máy client với SQL server</a:t>
            </a:r>
          </a:p>
          <a:p>
            <a:pPr marL="990600" lvl="1" indent="-533400"/>
            <a:r>
              <a:rPr lang="en-US">
                <a:latin typeface="Times New Roman" pitchFamily="18" charset="0"/>
              </a:rPr>
              <a:t>Trên Win NT: sử dụng thư viện mạng Named Pipes</a:t>
            </a:r>
          </a:p>
          <a:p>
            <a:pPr marL="990600" lvl="1" indent="-533400"/>
            <a:r>
              <a:rPr lang="en-US">
                <a:latin typeface="Times New Roman" pitchFamily="18" charset="0"/>
              </a:rPr>
              <a:t>Trên Win 9x: mặc định sử dụng TCP/IP</a:t>
            </a:r>
          </a:p>
          <a:p>
            <a:pPr marL="990600" lvl="1" indent="-533400"/>
            <a:r>
              <a:rPr lang="en-US">
                <a:latin typeface="Times New Roman" pitchFamily="18" charset="0"/>
              </a:rPr>
              <a:t>Network Libraries: hiển thị các thư viện mạng được cài đặt trên máy</a:t>
            </a:r>
          </a:p>
          <a:p>
            <a:pPr marL="609600" indent="-609600"/>
            <a:r>
              <a:rPr lang="en-US" sz="2800" u="sng">
                <a:latin typeface="Times New Roman" pitchFamily="18" charset="0"/>
              </a:rPr>
              <a:t>Server Network Utility:</a:t>
            </a:r>
            <a:r>
              <a:rPr lang="en-US" sz="2800">
                <a:latin typeface="Times New Roman" pitchFamily="18" charset="0"/>
              </a:rPr>
              <a:t> </a:t>
            </a:r>
          </a:p>
          <a:p>
            <a:pPr marL="990600" lvl="1" indent="-533400"/>
            <a:r>
              <a:rPr lang="en-US">
                <a:latin typeface="Times New Roman" pitchFamily="18" charset="0"/>
              </a:rPr>
              <a:t>Điều khiển cách kết nối của ứng dụng tới SQL server</a:t>
            </a:r>
          </a:p>
          <a:p>
            <a:pPr marL="990600" lvl="1" indent="-533400"/>
            <a:r>
              <a:rPr lang="en-US">
                <a:latin typeface="Times New Roman" pitchFamily="18" charset="0"/>
              </a:rPr>
              <a:t>Hiển thị danh sách các ngôn ngữ mà máy chủ hiểu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fade">
                                      <p:cBhvr>
                                        <p:cTn id="7" dur="1000"/>
                                        <p:tgtEl>
                                          <p:spTgt spid="81923">
                                            <p:txEl>
                                              <p:pRg st="0" end="0"/>
                                            </p:txEl>
                                          </p:spTgt>
                                        </p:tgtEl>
                                      </p:cBhvr>
                                    </p:animEffect>
                                    <p:anim calcmode="lin" valueType="num">
                                      <p:cBhvr>
                                        <p:cTn id="8" dur="1000" fill="hold"/>
                                        <p:tgtEl>
                                          <p:spTgt spid="819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23">
                                            <p:txEl>
                                              <p:pRg st="1" end="1"/>
                                            </p:txEl>
                                          </p:spTgt>
                                        </p:tgtEl>
                                        <p:attrNameLst>
                                          <p:attrName>style.visibility</p:attrName>
                                        </p:attrNameLst>
                                      </p:cBhvr>
                                      <p:to>
                                        <p:strVal val="visible"/>
                                      </p:to>
                                    </p:set>
                                    <p:animEffect transition="in" filter="fade">
                                      <p:cBhvr>
                                        <p:cTn id="14" dur="1000"/>
                                        <p:tgtEl>
                                          <p:spTgt spid="81923">
                                            <p:txEl>
                                              <p:pRg st="1" end="1"/>
                                            </p:txEl>
                                          </p:spTgt>
                                        </p:tgtEl>
                                      </p:cBhvr>
                                    </p:animEffect>
                                    <p:anim calcmode="lin" valueType="num">
                                      <p:cBhvr>
                                        <p:cTn id="15" dur="1000" fill="hold"/>
                                        <p:tgtEl>
                                          <p:spTgt spid="8192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19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23">
                                            <p:txEl>
                                              <p:pRg st="2" end="2"/>
                                            </p:txEl>
                                          </p:spTgt>
                                        </p:tgtEl>
                                        <p:attrNameLst>
                                          <p:attrName>style.visibility</p:attrName>
                                        </p:attrNameLst>
                                      </p:cBhvr>
                                      <p:to>
                                        <p:strVal val="visible"/>
                                      </p:to>
                                    </p:set>
                                    <p:animEffect transition="in" filter="fade">
                                      <p:cBhvr>
                                        <p:cTn id="21" dur="1000"/>
                                        <p:tgtEl>
                                          <p:spTgt spid="81923">
                                            <p:txEl>
                                              <p:pRg st="2" end="2"/>
                                            </p:txEl>
                                          </p:spTgt>
                                        </p:tgtEl>
                                      </p:cBhvr>
                                    </p:animEffect>
                                    <p:anim calcmode="lin" valueType="num">
                                      <p:cBhvr>
                                        <p:cTn id="22" dur="1000" fill="hold"/>
                                        <p:tgtEl>
                                          <p:spTgt spid="8192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19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23">
                                            <p:txEl>
                                              <p:pRg st="3" end="3"/>
                                            </p:txEl>
                                          </p:spTgt>
                                        </p:tgtEl>
                                        <p:attrNameLst>
                                          <p:attrName>style.visibility</p:attrName>
                                        </p:attrNameLst>
                                      </p:cBhvr>
                                      <p:to>
                                        <p:strVal val="visible"/>
                                      </p:to>
                                    </p:set>
                                    <p:animEffect transition="in" filter="fade">
                                      <p:cBhvr>
                                        <p:cTn id="28" dur="1000"/>
                                        <p:tgtEl>
                                          <p:spTgt spid="81923">
                                            <p:txEl>
                                              <p:pRg st="3" end="3"/>
                                            </p:txEl>
                                          </p:spTgt>
                                        </p:tgtEl>
                                      </p:cBhvr>
                                    </p:animEffect>
                                    <p:anim calcmode="lin" valueType="num">
                                      <p:cBhvr>
                                        <p:cTn id="29" dur="1000" fill="hold"/>
                                        <p:tgtEl>
                                          <p:spTgt spid="8192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192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23">
                                            <p:txEl>
                                              <p:pRg st="4" end="4"/>
                                            </p:txEl>
                                          </p:spTgt>
                                        </p:tgtEl>
                                        <p:attrNameLst>
                                          <p:attrName>style.visibility</p:attrName>
                                        </p:attrNameLst>
                                      </p:cBhvr>
                                      <p:to>
                                        <p:strVal val="visible"/>
                                      </p:to>
                                    </p:set>
                                    <p:animEffect transition="in" filter="fade">
                                      <p:cBhvr>
                                        <p:cTn id="35" dur="1000"/>
                                        <p:tgtEl>
                                          <p:spTgt spid="81923">
                                            <p:txEl>
                                              <p:pRg st="4" end="4"/>
                                            </p:txEl>
                                          </p:spTgt>
                                        </p:tgtEl>
                                      </p:cBhvr>
                                    </p:animEffect>
                                    <p:anim calcmode="lin" valueType="num">
                                      <p:cBhvr>
                                        <p:cTn id="36" dur="1000" fill="hold"/>
                                        <p:tgtEl>
                                          <p:spTgt spid="8192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8192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1923">
                                            <p:txEl>
                                              <p:pRg st="5" end="5"/>
                                            </p:txEl>
                                          </p:spTgt>
                                        </p:tgtEl>
                                        <p:attrNameLst>
                                          <p:attrName>style.visibility</p:attrName>
                                        </p:attrNameLst>
                                      </p:cBhvr>
                                      <p:to>
                                        <p:strVal val="visible"/>
                                      </p:to>
                                    </p:set>
                                    <p:animEffect transition="in" filter="fade">
                                      <p:cBhvr>
                                        <p:cTn id="42" dur="1000"/>
                                        <p:tgtEl>
                                          <p:spTgt spid="81923">
                                            <p:txEl>
                                              <p:pRg st="5" end="5"/>
                                            </p:txEl>
                                          </p:spTgt>
                                        </p:tgtEl>
                                      </p:cBhvr>
                                    </p:animEffect>
                                    <p:anim calcmode="lin" valueType="num">
                                      <p:cBhvr>
                                        <p:cTn id="43" dur="1000" fill="hold"/>
                                        <p:tgtEl>
                                          <p:spTgt spid="8192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8192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1923">
                                            <p:txEl>
                                              <p:pRg st="6" end="6"/>
                                            </p:txEl>
                                          </p:spTgt>
                                        </p:tgtEl>
                                        <p:attrNameLst>
                                          <p:attrName>style.visibility</p:attrName>
                                        </p:attrNameLst>
                                      </p:cBhvr>
                                      <p:to>
                                        <p:strVal val="visible"/>
                                      </p:to>
                                    </p:set>
                                    <p:animEffect transition="in" filter="fade">
                                      <p:cBhvr>
                                        <p:cTn id="49" dur="1000"/>
                                        <p:tgtEl>
                                          <p:spTgt spid="81923">
                                            <p:txEl>
                                              <p:pRg st="6" end="6"/>
                                            </p:txEl>
                                          </p:spTgt>
                                        </p:tgtEl>
                                      </p:cBhvr>
                                    </p:animEffect>
                                    <p:anim calcmode="lin" valueType="num">
                                      <p:cBhvr>
                                        <p:cTn id="50" dur="1000" fill="hold"/>
                                        <p:tgtEl>
                                          <p:spTgt spid="8192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8192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277813"/>
            <a:ext cx="8229600" cy="788987"/>
          </a:xfrm>
        </p:spPr>
        <p:txBody>
          <a:bodyPr/>
          <a:lstStyle/>
          <a:p>
            <a:pPr marL="914400" indent="-914400">
              <a:buFontTx/>
              <a:buAutoNum type="romanUcPeriod" startAt="5"/>
            </a:pPr>
            <a:r>
              <a:rPr lang="en-US" sz="3600" b="1">
                <a:solidFill>
                  <a:srgbClr val="FFCC00"/>
                </a:solidFill>
                <a:latin typeface="Times New Roman" pitchFamily="18" charset="0"/>
              </a:rPr>
              <a:t>BOOKS ONLINE</a:t>
            </a:r>
          </a:p>
        </p:txBody>
      </p:sp>
      <p:sp>
        <p:nvSpPr>
          <p:cNvPr id="82947" name="Rectangle 3"/>
          <p:cNvSpPr>
            <a:spLocks noGrp="1" noChangeArrowheads="1"/>
          </p:cNvSpPr>
          <p:nvPr>
            <p:ph type="body" idx="1"/>
          </p:nvPr>
        </p:nvSpPr>
        <p:spPr>
          <a:xfrm>
            <a:off x="0" y="1295400"/>
            <a:ext cx="9144000" cy="5562600"/>
          </a:xfrm>
        </p:spPr>
        <p:txBody>
          <a:bodyPr/>
          <a:lstStyle/>
          <a:p>
            <a:pPr algn="just">
              <a:buFontTx/>
              <a:buChar char="-"/>
            </a:pPr>
            <a:r>
              <a:rPr lang="en-GB" sz="2800">
                <a:latin typeface="Times New Roman" pitchFamily="18" charset="0"/>
              </a:rPr>
              <a:t>HTML Pages</a:t>
            </a:r>
          </a:p>
          <a:p>
            <a:pPr algn="just">
              <a:buFontTx/>
              <a:buChar char="-"/>
            </a:pPr>
            <a:r>
              <a:rPr lang="en-GB" sz="2800">
                <a:latin typeface="Times New Roman" pitchFamily="18" charset="0"/>
              </a:rPr>
              <a:t>Search by Contents or Index</a:t>
            </a:r>
          </a:p>
          <a:p>
            <a:pPr algn="just">
              <a:buFontTx/>
              <a:buChar char="-"/>
            </a:pPr>
            <a:r>
              <a:rPr lang="en-GB" sz="2800">
                <a:latin typeface="Times New Roman" pitchFamily="18" charset="0"/>
              </a:rPr>
              <a:t>Use Search Tab (look up a word)</a:t>
            </a:r>
          </a:p>
          <a:p>
            <a:pPr algn="just">
              <a:buFontTx/>
              <a:buChar char="-"/>
            </a:pPr>
            <a:r>
              <a:rPr lang="en-GB" sz="2800">
                <a:latin typeface="Times New Roman" pitchFamily="18" charset="0"/>
              </a:rPr>
              <a:t>Store bookmarks under Favorites</a:t>
            </a:r>
          </a:p>
          <a:p>
            <a:endParaRPr lang="en-US"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Effect transition="in" filter="barn(inVertical)">
                                      <p:cBhvr>
                                        <p:cTn id="7" dur="500"/>
                                        <p:tgtEl>
                                          <p:spTgt spid="829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2947">
                                            <p:txEl>
                                              <p:pRg st="1" end="1"/>
                                            </p:txEl>
                                          </p:spTgt>
                                        </p:tgtEl>
                                        <p:attrNameLst>
                                          <p:attrName>style.visibility</p:attrName>
                                        </p:attrNameLst>
                                      </p:cBhvr>
                                      <p:to>
                                        <p:strVal val="visible"/>
                                      </p:to>
                                    </p:set>
                                    <p:animEffect transition="in" filter="barn(inVertical)">
                                      <p:cBhvr>
                                        <p:cTn id="12" dur="500"/>
                                        <p:tgtEl>
                                          <p:spTgt spid="829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2947">
                                            <p:txEl>
                                              <p:pRg st="2" end="2"/>
                                            </p:txEl>
                                          </p:spTgt>
                                        </p:tgtEl>
                                        <p:attrNameLst>
                                          <p:attrName>style.visibility</p:attrName>
                                        </p:attrNameLst>
                                      </p:cBhvr>
                                      <p:to>
                                        <p:strVal val="visible"/>
                                      </p:to>
                                    </p:set>
                                    <p:animEffect transition="in" filter="barn(inVertical)">
                                      <p:cBhvr>
                                        <p:cTn id="17" dur="500"/>
                                        <p:tgtEl>
                                          <p:spTgt spid="829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2947">
                                            <p:txEl>
                                              <p:pRg st="3" end="3"/>
                                            </p:txEl>
                                          </p:spTgt>
                                        </p:tgtEl>
                                        <p:attrNameLst>
                                          <p:attrName>style.visibility</p:attrName>
                                        </p:attrNameLst>
                                      </p:cBhvr>
                                      <p:to>
                                        <p:strVal val="visible"/>
                                      </p:to>
                                    </p:set>
                                    <p:animEffect transition="in" filter="barn(inVertical)">
                                      <p:cBhvr>
                                        <p:cTn id="22" dur="500"/>
                                        <p:tgtEl>
                                          <p:spTgt spid="829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idx="1"/>
          </p:nvPr>
        </p:nvSpPr>
        <p:spPr>
          <a:xfrm>
            <a:off x="0" y="0"/>
            <a:ext cx="9144000" cy="6858000"/>
          </a:xfrm>
        </p:spPr>
        <p:txBody>
          <a:bodyPr/>
          <a:lstStyle/>
          <a:p>
            <a:pPr lvl="1">
              <a:lnSpc>
                <a:spcPct val="90000"/>
              </a:lnSpc>
              <a:buSzPct val="60000"/>
              <a:buFont typeface="Wingdings" pitchFamily="2" charset="2"/>
              <a:buChar char="n"/>
            </a:pPr>
            <a:r>
              <a:rPr lang="en-US" sz="2400" b="1" u="sng">
                <a:latin typeface="Times New Roman" pitchFamily="18" charset="0"/>
              </a:rPr>
              <a:t>Server database Systems:</a:t>
            </a:r>
          </a:p>
          <a:p>
            <a:pPr lvl="2">
              <a:lnSpc>
                <a:spcPct val="120000"/>
              </a:lnSpc>
              <a:buFont typeface="Verdana" pitchFamily="34" charset="0"/>
              <a:buChar char="–"/>
            </a:pPr>
            <a:r>
              <a:rPr lang="en-US" b="1">
                <a:latin typeface="Times New Roman" pitchFamily="18" charset="0"/>
              </a:rPr>
              <a:t>Hệ thống được xây dựng như là một database đặt trên máy tính trung tâm gọi là server </a:t>
            </a:r>
          </a:p>
          <a:p>
            <a:pPr lvl="2">
              <a:lnSpc>
                <a:spcPct val="120000"/>
              </a:lnSpc>
              <a:buFont typeface="Verdana" pitchFamily="34" charset="0"/>
              <a:buChar char="–"/>
            </a:pPr>
            <a:r>
              <a:rPr lang="en-US" b="1">
                <a:latin typeface="Times New Roman" pitchFamily="18" charset="0"/>
              </a:rPr>
              <a:t>Client có thể là một máy của người sử dụng dùng để hiện thị các kết xuất</a:t>
            </a:r>
          </a:p>
          <a:p>
            <a:pPr lvl="2">
              <a:lnSpc>
                <a:spcPct val="120000"/>
              </a:lnSpc>
              <a:buFont typeface="Verdana" pitchFamily="34" charset="0"/>
              <a:buChar char="–"/>
            </a:pPr>
            <a:r>
              <a:rPr lang="en-US" b="1">
                <a:latin typeface="Times New Roman" pitchFamily="18" charset="0"/>
              </a:rPr>
              <a:t>Phần xử lý được thực hiện bởi một ứng dụng server chạy trên máy server</a:t>
            </a:r>
          </a:p>
          <a:p>
            <a:pPr lvl="2">
              <a:lnSpc>
                <a:spcPct val="120000"/>
              </a:lnSpc>
              <a:buFont typeface="Verdana" pitchFamily="34" charset="0"/>
              <a:buChar char="–"/>
            </a:pPr>
            <a:r>
              <a:rPr lang="en-US" b="1">
                <a:latin typeface="Times New Roman" pitchFamily="18" charset="0"/>
              </a:rPr>
              <a:t>Ứng dụng server có khả năng connect với database server</a:t>
            </a:r>
          </a:p>
          <a:p>
            <a:pPr lvl="1">
              <a:lnSpc>
                <a:spcPct val="90000"/>
              </a:lnSpc>
              <a:buSzPct val="60000"/>
              <a:buFont typeface="Wingdings" pitchFamily="2" charset="2"/>
              <a:buChar char="n"/>
            </a:pPr>
            <a:r>
              <a:rPr lang="en-US" sz="2400" b="1" u="sng">
                <a:latin typeface="Times New Roman" pitchFamily="18" charset="0"/>
              </a:rPr>
              <a:t>Desktop database Systems</a:t>
            </a:r>
            <a:r>
              <a:rPr lang="en-US" sz="2400" b="1">
                <a:latin typeface="Times New Roman" pitchFamily="18" charset="0"/>
              </a:rPr>
              <a:t>:</a:t>
            </a:r>
          </a:p>
          <a:p>
            <a:pPr lvl="2">
              <a:lnSpc>
                <a:spcPct val="120000"/>
              </a:lnSpc>
              <a:buFont typeface="Arial" charset="0"/>
              <a:buChar char="–"/>
            </a:pPr>
            <a:r>
              <a:rPr lang="en-US" b="1">
                <a:latin typeface="Times New Roman" pitchFamily="18" charset="0"/>
              </a:rPr>
              <a:t>Với cùng một Database engine có thể dùng trong các ứng dụng cần đến database độc lập đặt trên máy client</a:t>
            </a:r>
          </a:p>
          <a:p>
            <a:pPr lvl="2">
              <a:lnSpc>
                <a:spcPct val="120000"/>
              </a:lnSpc>
              <a:buFont typeface="Arial" charset="0"/>
              <a:buChar char="–"/>
            </a:pPr>
            <a:r>
              <a:rPr lang="en-US" b="1">
                <a:latin typeface="Times New Roman" pitchFamily="18" charset="0"/>
              </a:rPr>
              <a:t>MS SQL server có thể cấu hình để chạy hiệu quả trên desktop, các nhà cung cấp ứng dụng có thể nhúng SQL server 2000 như là một component dùng lưu trữ dữ liệu cho ứng dụng của họ</a:t>
            </a:r>
          </a:p>
          <a:p>
            <a:pPr lvl="1">
              <a:lnSpc>
                <a:spcPct val="90000"/>
              </a:lnSpc>
              <a:buFont typeface="Arial" charset="0"/>
              <a:buChar char="–"/>
            </a:pPr>
            <a:endParaRPr lang="en-US" sz="2400" b="1">
              <a:latin typeface="Times New Roman" pitchFamily="18" charset="0"/>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fade">
                                      <p:cBhvr>
                                        <p:cTn id="7" dur="1000"/>
                                        <p:tgtEl>
                                          <p:spTgt spid="61443">
                                            <p:txEl>
                                              <p:pRg st="0" end="0"/>
                                            </p:txEl>
                                          </p:spTgt>
                                        </p:tgtEl>
                                      </p:cBhvr>
                                    </p:animEffect>
                                    <p:anim calcmode="lin" valueType="num">
                                      <p:cBhvr>
                                        <p:cTn id="8" dur="1000" fill="hold"/>
                                        <p:tgtEl>
                                          <p:spTgt spid="614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43">
                                            <p:txEl>
                                              <p:pRg st="1" end="1"/>
                                            </p:txEl>
                                          </p:spTgt>
                                        </p:tgtEl>
                                        <p:attrNameLst>
                                          <p:attrName>style.visibility</p:attrName>
                                        </p:attrNameLst>
                                      </p:cBhvr>
                                      <p:to>
                                        <p:strVal val="visible"/>
                                      </p:to>
                                    </p:set>
                                    <p:animEffect transition="in" filter="fade">
                                      <p:cBhvr>
                                        <p:cTn id="14" dur="1000"/>
                                        <p:tgtEl>
                                          <p:spTgt spid="61443">
                                            <p:txEl>
                                              <p:pRg st="1" end="1"/>
                                            </p:txEl>
                                          </p:spTgt>
                                        </p:tgtEl>
                                      </p:cBhvr>
                                    </p:animEffect>
                                    <p:anim calcmode="lin" valueType="num">
                                      <p:cBhvr>
                                        <p:cTn id="15" dur="1000" fill="hold"/>
                                        <p:tgtEl>
                                          <p:spTgt spid="6144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144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43">
                                            <p:txEl>
                                              <p:pRg st="2" end="2"/>
                                            </p:txEl>
                                          </p:spTgt>
                                        </p:tgtEl>
                                        <p:attrNameLst>
                                          <p:attrName>style.visibility</p:attrName>
                                        </p:attrNameLst>
                                      </p:cBhvr>
                                      <p:to>
                                        <p:strVal val="visible"/>
                                      </p:to>
                                    </p:set>
                                    <p:animEffect transition="in" filter="fade">
                                      <p:cBhvr>
                                        <p:cTn id="21" dur="1000"/>
                                        <p:tgtEl>
                                          <p:spTgt spid="61443">
                                            <p:txEl>
                                              <p:pRg st="2" end="2"/>
                                            </p:txEl>
                                          </p:spTgt>
                                        </p:tgtEl>
                                      </p:cBhvr>
                                    </p:animEffect>
                                    <p:anim calcmode="lin" valueType="num">
                                      <p:cBhvr>
                                        <p:cTn id="22" dur="1000" fill="hold"/>
                                        <p:tgtEl>
                                          <p:spTgt spid="6144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1443">
                                            <p:txEl>
                                              <p:pRg st="3" end="3"/>
                                            </p:txEl>
                                          </p:spTgt>
                                        </p:tgtEl>
                                        <p:attrNameLst>
                                          <p:attrName>style.visibility</p:attrName>
                                        </p:attrNameLst>
                                      </p:cBhvr>
                                      <p:to>
                                        <p:strVal val="visible"/>
                                      </p:to>
                                    </p:set>
                                    <p:animEffect transition="in" filter="fade">
                                      <p:cBhvr>
                                        <p:cTn id="28" dur="1000"/>
                                        <p:tgtEl>
                                          <p:spTgt spid="61443">
                                            <p:txEl>
                                              <p:pRg st="3" end="3"/>
                                            </p:txEl>
                                          </p:spTgt>
                                        </p:tgtEl>
                                      </p:cBhvr>
                                    </p:animEffect>
                                    <p:anim calcmode="lin" valueType="num">
                                      <p:cBhvr>
                                        <p:cTn id="29" dur="1000" fill="hold"/>
                                        <p:tgtEl>
                                          <p:spTgt spid="6144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144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1443">
                                            <p:txEl>
                                              <p:pRg st="4" end="4"/>
                                            </p:txEl>
                                          </p:spTgt>
                                        </p:tgtEl>
                                        <p:attrNameLst>
                                          <p:attrName>style.visibility</p:attrName>
                                        </p:attrNameLst>
                                      </p:cBhvr>
                                      <p:to>
                                        <p:strVal val="visible"/>
                                      </p:to>
                                    </p:set>
                                    <p:animEffect transition="in" filter="fade">
                                      <p:cBhvr>
                                        <p:cTn id="35" dur="1000"/>
                                        <p:tgtEl>
                                          <p:spTgt spid="61443">
                                            <p:txEl>
                                              <p:pRg st="4" end="4"/>
                                            </p:txEl>
                                          </p:spTgt>
                                        </p:tgtEl>
                                      </p:cBhvr>
                                    </p:animEffect>
                                    <p:anim calcmode="lin" valueType="num">
                                      <p:cBhvr>
                                        <p:cTn id="36" dur="1000" fill="hold"/>
                                        <p:tgtEl>
                                          <p:spTgt spid="6144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14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1443">
                                            <p:txEl>
                                              <p:pRg st="5" end="5"/>
                                            </p:txEl>
                                          </p:spTgt>
                                        </p:tgtEl>
                                        <p:attrNameLst>
                                          <p:attrName>style.visibility</p:attrName>
                                        </p:attrNameLst>
                                      </p:cBhvr>
                                      <p:to>
                                        <p:strVal val="visible"/>
                                      </p:to>
                                    </p:set>
                                    <p:animEffect transition="in" filter="fade">
                                      <p:cBhvr>
                                        <p:cTn id="42" dur="1000"/>
                                        <p:tgtEl>
                                          <p:spTgt spid="61443">
                                            <p:txEl>
                                              <p:pRg st="5" end="5"/>
                                            </p:txEl>
                                          </p:spTgt>
                                        </p:tgtEl>
                                      </p:cBhvr>
                                    </p:animEffect>
                                    <p:anim calcmode="lin" valueType="num">
                                      <p:cBhvr>
                                        <p:cTn id="43" dur="1000" fill="hold"/>
                                        <p:tgtEl>
                                          <p:spTgt spid="6144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144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1443">
                                            <p:txEl>
                                              <p:pRg st="6" end="6"/>
                                            </p:txEl>
                                          </p:spTgt>
                                        </p:tgtEl>
                                        <p:attrNameLst>
                                          <p:attrName>style.visibility</p:attrName>
                                        </p:attrNameLst>
                                      </p:cBhvr>
                                      <p:to>
                                        <p:strVal val="visible"/>
                                      </p:to>
                                    </p:set>
                                    <p:animEffect transition="in" filter="fade">
                                      <p:cBhvr>
                                        <p:cTn id="49" dur="1000"/>
                                        <p:tgtEl>
                                          <p:spTgt spid="61443">
                                            <p:txEl>
                                              <p:pRg st="6" end="6"/>
                                            </p:txEl>
                                          </p:spTgt>
                                        </p:tgtEl>
                                      </p:cBhvr>
                                    </p:animEffect>
                                    <p:anim calcmode="lin" valueType="num">
                                      <p:cBhvr>
                                        <p:cTn id="50" dur="1000" fill="hold"/>
                                        <p:tgtEl>
                                          <p:spTgt spid="6144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144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1443">
                                            <p:txEl>
                                              <p:pRg st="7" end="7"/>
                                            </p:txEl>
                                          </p:spTgt>
                                        </p:tgtEl>
                                        <p:attrNameLst>
                                          <p:attrName>style.visibility</p:attrName>
                                        </p:attrNameLst>
                                      </p:cBhvr>
                                      <p:to>
                                        <p:strVal val="visible"/>
                                      </p:to>
                                    </p:set>
                                    <p:animEffect transition="in" filter="fade">
                                      <p:cBhvr>
                                        <p:cTn id="56" dur="1000"/>
                                        <p:tgtEl>
                                          <p:spTgt spid="61443">
                                            <p:txEl>
                                              <p:pRg st="7" end="7"/>
                                            </p:txEl>
                                          </p:spTgt>
                                        </p:tgtEl>
                                      </p:cBhvr>
                                    </p:animEffect>
                                    <p:anim calcmode="lin" valueType="num">
                                      <p:cBhvr>
                                        <p:cTn id="57" dur="1000" fill="hold"/>
                                        <p:tgtEl>
                                          <p:spTgt spid="6144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144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0" y="0"/>
            <a:ext cx="9144000" cy="6858000"/>
          </a:xfrm>
        </p:spPr>
        <p:txBody>
          <a:bodyPr/>
          <a:lstStyle/>
          <a:p>
            <a:pPr lvl="1">
              <a:lnSpc>
                <a:spcPct val="130000"/>
              </a:lnSpc>
              <a:buSzPct val="60000"/>
              <a:buFont typeface="Verdana" pitchFamily="34" charset="0"/>
              <a:buChar char="–"/>
            </a:pPr>
            <a:r>
              <a:rPr lang="en-US" sz="2400" b="1">
                <a:latin typeface="Times New Roman" pitchFamily="18" charset="0"/>
              </a:rPr>
              <a:t>Khi máy client sử dụng database cục bộ, các ứng dụng trên client kết nối với các instance của database engine giống như cách kết nối thông qua mạng</a:t>
            </a:r>
          </a:p>
          <a:p>
            <a:pPr lvl="1">
              <a:lnSpc>
                <a:spcPct val="130000"/>
              </a:lnSpc>
              <a:buSzPct val="60000"/>
              <a:buFont typeface="Verdana" pitchFamily="34" charset="0"/>
              <a:buChar char="–"/>
            </a:pPr>
            <a:r>
              <a:rPr lang="en-US" sz="2400" b="1">
                <a:latin typeface="Times New Roman" pitchFamily="18" charset="0"/>
              </a:rPr>
              <a:t>Điểm khác nhau cơ bản là kết nối cục bộ được thực hiện bằng IPCs, còn kết nối từ xa phải thực hiện thông qua mạng</a:t>
            </a:r>
          </a:p>
        </p:txBody>
      </p:sp>
      <p:sp>
        <p:nvSpPr>
          <p:cNvPr id="62469" name="Rectangle 5"/>
          <p:cNvSpPr>
            <a:spLocks noChangeArrowheads="1"/>
          </p:cNvSpPr>
          <p:nvPr/>
        </p:nvSpPr>
        <p:spPr bwMode="auto">
          <a:xfrm>
            <a:off x="0" y="1981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62468" name="Object 4"/>
          <p:cNvGraphicFramePr>
            <a:graphicFrameLocks noChangeAspect="1"/>
          </p:cNvGraphicFramePr>
          <p:nvPr/>
        </p:nvGraphicFramePr>
        <p:xfrm>
          <a:off x="2209800" y="2852738"/>
          <a:ext cx="6934200" cy="4005262"/>
        </p:xfrm>
        <a:graphic>
          <a:graphicData uri="http://schemas.openxmlformats.org/presentationml/2006/ole">
            <mc:AlternateContent xmlns:mc="http://schemas.openxmlformats.org/markup-compatibility/2006">
              <mc:Choice xmlns:v="urn:schemas-microsoft-com:vml" Requires="v">
                <p:oleObj spid="_x0000_s62472" name="Bitmap Image" r:id="rId3" imgW="4238095" imgH="2895238" progId="Paint.Picture">
                  <p:embed/>
                </p:oleObj>
              </mc:Choice>
              <mc:Fallback>
                <p:oleObj name="Bitmap Image" r:id="rId3" imgW="4238095" imgH="2895238"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852738"/>
                        <a:ext cx="6934200" cy="4005262"/>
                      </a:xfrm>
                      <a:prstGeom prst="rect">
                        <a:avLst/>
                      </a:prstGeom>
                      <a:solidFill>
                        <a:schemeClr val="accent1"/>
                      </a:solidFill>
                    </p:spPr>
                  </p:pic>
                </p:oleObj>
              </mc:Fallback>
            </mc:AlternateContent>
          </a:graphicData>
        </a:graphic>
      </p:graphicFrame>
    </p:spTree>
  </p:cSld>
  <p:clrMapOvr>
    <a:masterClrMapping/>
  </p:clrMapOvr>
  <p:transition>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0" y="381000"/>
            <a:ext cx="9144000" cy="6705600"/>
          </a:xfrm>
        </p:spPr>
        <p:txBody>
          <a:bodyPr/>
          <a:lstStyle/>
          <a:p>
            <a:pPr marL="812800" indent="-812800">
              <a:lnSpc>
                <a:spcPct val="80000"/>
              </a:lnSpc>
              <a:buClr>
                <a:schemeClr val="folHlink"/>
              </a:buClr>
              <a:buSzTx/>
              <a:buFont typeface="Wingdings" pitchFamily="2" charset="2"/>
              <a:buAutoNum type="romanUcPeriod" startAt="2"/>
            </a:pPr>
            <a:r>
              <a:rPr lang="en-US" b="1">
                <a:solidFill>
                  <a:srgbClr val="FFCC00"/>
                </a:solidFill>
                <a:latin typeface="Times New Roman" pitchFamily="18" charset="0"/>
              </a:rPr>
              <a:t>Client-Server Components</a:t>
            </a:r>
          </a:p>
          <a:p>
            <a:pPr marL="1168400" lvl="1" indent="-711200">
              <a:lnSpc>
                <a:spcPct val="120000"/>
              </a:lnSpc>
              <a:spcBef>
                <a:spcPct val="0"/>
              </a:spcBef>
              <a:buFont typeface="Wingdings" pitchFamily="2" charset="2"/>
              <a:buAutoNum type="arabicPeriod"/>
            </a:pPr>
            <a:r>
              <a:rPr lang="en-US">
                <a:latin typeface="Times New Roman" pitchFamily="18" charset="0"/>
              </a:rPr>
              <a:t>Khái niệm về phần cứng</a:t>
            </a:r>
            <a:r>
              <a:rPr lang="en-US" b="1">
                <a:latin typeface="Times New Roman" pitchFamily="18" charset="0"/>
              </a:rPr>
              <a:t>:</a:t>
            </a:r>
            <a:r>
              <a:rPr lang="en-US" sz="4400" b="1">
                <a:latin typeface="Times New Roman" pitchFamily="18" charset="0"/>
              </a:rPr>
              <a:t> </a:t>
            </a:r>
            <a:br>
              <a:rPr lang="en-US" sz="4400" b="1">
                <a:latin typeface="Times New Roman" pitchFamily="18" charset="0"/>
              </a:rPr>
            </a:br>
            <a:r>
              <a:rPr lang="en-US" sz="2400" b="1">
                <a:latin typeface="Times New Roman" pitchFamily="18" charset="0"/>
              </a:rPr>
              <a:t>Client/server là kiến trúc  gồm 2 phần Máy client và Máy server, 2 thành phần này liên lạc nhau qua hệ thống mạng</a:t>
            </a:r>
          </a:p>
          <a:p>
            <a:pPr marL="1168400" lvl="1" indent="-711200">
              <a:lnSpc>
                <a:spcPct val="120000"/>
              </a:lnSpc>
              <a:spcBef>
                <a:spcPct val="0"/>
              </a:spcBef>
              <a:buFont typeface="Wingdings" pitchFamily="2" charset="2"/>
              <a:buAutoNum type="arabicPeriod" startAt="2"/>
            </a:pPr>
            <a:r>
              <a:rPr lang="en-US">
                <a:latin typeface="Times New Roman" pitchFamily="18" charset="0"/>
              </a:rPr>
              <a:t>Khái niệm về xử lý</a:t>
            </a:r>
            <a:r>
              <a:rPr lang="en-US" sz="4400">
                <a:latin typeface="Times New Roman" pitchFamily="18" charset="0"/>
              </a:rPr>
              <a:t>:</a:t>
            </a:r>
            <a:br>
              <a:rPr lang="en-US" sz="4400">
                <a:latin typeface="Times New Roman" pitchFamily="18" charset="0"/>
              </a:rPr>
            </a:br>
            <a:r>
              <a:rPr lang="en-US" sz="2400" b="1">
                <a:latin typeface="Times New Roman" pitchFamily="18" charset="0"/>
              </a:rPr>
              <a:t>Khi xây dựng các ứng dụng trên môi trường mạng cần quan tâm các vấn đề:</a:t>
            </a:r>
          </a:p>
          <a:p>
            <a:pPr marL="1524000" lvl="2" indent="-609600">
              <a:lnSpc>
                <a:spcPct val="120000"/>
              </a:lnSpc>
              <a:buClr>
                <a:schemeClr val="folHlink"/>
              </a:buClr>
              <a:buSzTx/>
              <a:buFont typeface="Arial" charset="0"/>
              <a:buChar char="–"/>
            </a:pPr>
            <a:r>
              <a:rPr lang="en-US" b="1">
                <a:latin typeface="Times New Roman" pitchFamily="18" charset="0"/>
              </a:rPr>
              <a:t>Hệ thống mạng phải ổn định</a:t>
            </a:r>
          </a:p>
          <a:p>
            <a:pPr marL="1524000" lvl="2" indent="-609600">
              <a:lnSpc>
                <a:spcPct val="120000"/>
              </a:lnSpc>
              <a:buClr>
                <a:schemeClr val="folHlink"/>
              </a:buClr>
              <a:buSzTx/>
              <a:buFont typeface="Arial" charset="0"/>
              <a:buChar char="–"/>
            </a:pPr>
            <a:r>
              <a:rPr lang="en-US" b="1">
                <a:latin typeface="Times New Roman" pitchFamily="18" charset="0"/>
              </a:rPr>
              <a:t>Khi xây dựng ứng dụng phải tính đến việc truyền tải dữ liệu tốt nhất, an toàn nhất</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fade">
                                      <p:cBhvr>
                                        <p:cTn id="7" dur="1000"/>
                                        <p:tgtEl>
                                          <p:spTgt spid="63491">
                                            <p:txEl>
                                              <p:pRg st="0" end="0"/>
                                            </p:txEl>
                                          </p:spTgt>
                                        </p:tgtEl>
                                      </p:cBhvr>
                                    </p:animEffect>
                                    <p:anim calcmode="lin" valueType="num">
                                      <p:cBhvr>
                                        <p:cTn id="8" dur="10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34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3491">
                                            <p:txEl>
                                              <p:pRg st="1" end="1"/>
                                            </p:txEl>
                                          </p:spTgt>
                                        </p:tgtEl>
                                        <p:attrNameLst>
                                          <p:attrName>style.visibility</p:attrName>
                                        </p:attrNameLst>
                                      </p:cBhvr>
                                      <p:to>
                                        <p:strVal val="visible"/>
                                      </p:to>
                                    </p:set>
                                    <p:animEffect transition="in" filter="fade">
                                      <p:cBhvr>
                                        <p:cTn id="14" dur="1000"/>
                                        <p:tgtEl>
                                          <p:spTgt spid="63491">
                                            <p:txEl>
                                              <p:pRg st="1" end="1"/>
                                            </p:txEl>
                                          </p:spTgt>
                                        </p:tgtEl>
                                      </p:cBhvr>
                                    </p:animEffect>
                                    <p:anim calcmode="lin" valueType="num">
                                      <p:cBhvr>
                                        <p:cTn id="15" dur="10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34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3491">
                                            <p:txEl>
                                              <p:pRg st="2" end="2"/>
                                            </p:txEl>
                                          </p:spTgt>
                                        </p:tgtEl>
                                        <p:attrNameLst>
                                          <p:attrName>style.visibility</p:attrName>
                                        </p:attrNameLst>
                                      </p:cBhvr>
                                      <p:to>
                                        <p:strVal val="visible"/>
                                      </p:to>
                                    </p:set>
                                    <p:animEffect transition="in" filter="fade">
                                      <p:cBhvr>
                                        <p:cTn id="21" dur="1000"/>
                                        <p:tgtEl>
                                          <p:spTgt spid="63491">
                                            <p:txEl>
                                              <p:pRg st="2" end="2"/>
                                            </p:txEl>
                                          </p:spTgt>
                                        </p:tgtEl>
                                      </p:cBhvr>
                                    </p:animEffect>
                                    <p:anim calcmode="lin" valueType="num">
                                      <p:cBhvr>
                                        <p:cTn id="22" dur="10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34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3491">
                                            <p:txEl>
                                              <p:pRg st="3" end="3"/>
                                            </p:txEl>
                                          </p:spTgt>
                                        </p:tgtEl>
                                        <p:attrNameLst>
                                          <p:attrName>style.visibility</p:attrName>
                                        </p:attrNameLst>
                                      </p:cBhvr>
                                      <p:to>
                                        <p:strVal val="visible"/>
                                      </p:to>
                                    </p:set>
                                    <p:animEffect transition="in" filter="fade">
                                      <p:cBhvr>
                                        <p:cTn id="28" dur="1000"/>
                                        <p:tgtEl>
                                          <p:spTgt spid="63491">
                                            <p:txEl>
                                              <p:pRg st="3" end="3"/>
                                            </p:txEl>
                                          </p:spTgt>
                                        </p:tgtEl>
                                      </p:cBhvr>
                                    </p:animEffect>
                                    <p:anim calcmode="lin" valueType="num">
                                      <p:cBhvr>
                                        <p:cTn id="29" dur="1000" fill="hold"/>
                                        <p:tgtEl>
                                          <p:spTgt spid="6349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34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3491">
                                            <p:txEl>
                                              <p:pRg st="4" end="4"/>
                                            </p:txEl>
                                          </p:spTgt>
                                        </p:tgtEl>
                                        <p:attrNameLst>
                                          <p:attrName>style.visibility</p:attrName>
                                        </p:attrNameLst>
                                      </p:cBhvr>
                                      <p:to>
                                        <p:strVal val="visible"/>
                                      </p:to>
                                    </p:set>
                                    <p:animEffect transition="in" filter="fade">
                                      <p:cBhvr>
                                        <p:cTn id="35" dur="1000"/>
                                        <p:tgtEl>
                                          <p:spTgt spid="63491">
                                            <p:txEl>
                                              <p:pRg st="4" end="4"/>
                                            </p:txEl>
                                          </p:spTgt>
                                        </p:tgtEl>
                                      </p:cBhvr>
                                    </p:animEffect>
                                    <p:anim calcmode="lin" valueType="num">
                                      <p:cBhvr>
                                        <p:cTn id="36" dur="1000" fill="hold"/>
                                        <p:tgtEl>
                                          <p:spTgt spid="6349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349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1"/>
          </p:nvPr>
        </p:nvSpPr>
        <p:spPr>
          <a:xfrm>
            <a:off x="0" y="0"/>
            <a:ext cx="9448800" cy="6858000"/>
          </a:xfrm>
        </p:spPr>
        <p:txBody>
          <a:bodyPr/>
          <a:lstStyle/>
          <a:p>
            <a:pPr marL="609600" indent="-609600">
              <a:lnSpc>
                <a:spcPct val="120000"/>
              </a:lnSpc>
              <a:buSzPct val="80000"/>
              <a:buFont typeface="Wingdings" pitchFamily="2" charset="2"/>
              <a:buNone/>
            </a:pPr>
            <a:r>
              <a:rPr lang="en-US">
                <a:latin typeface="Times New Roman" pitchFamily="18" charset="0"/>
              </a:rPr>
              <a:t>3.</a:t>
            </a:r>
            <a:r>
              <a:rPr lang="en-US" u="sng">
                <a:latin typeface="Times New Roman" pitchFamily="18" charset="0"/>
              </a:rPr>
              <a:t> Client-Server Communication Process</a:t>
            </a:r>
          </a:p>
          <a:p>
            <a:pPr marL="990600" lvl="1" indent="-533400">
              <a:lnSpc>
                <a:spcPct val="120000"/>
              </a:lnSpc>
            </a:pPr>
            <a:r>
              <a:rPr lang="en-US">
                <a:latin typeface="Times New Roman" pitchFamily="18" charset="0"/>
              </a:rPr>
              <a:t>Máy client gửi yêu cầu hoặc các T-SQL, máy server kiểm tra quyền truy cập, sau đó thực hiện yêu cầu truy vấn và trả kết quả cho máy client, đồng thời bảo đảm việc cập nhật không phá vỡ tính toàn vẹn dữ liệu</a:t>
            </a:r>
          </a:p>
          <a:p>
            <a:pPr marL="990600" lvl="1" indent="-533400">
              <a:lnSpc>
                <a:spcPct val="120000"/>
              </a:lnSpc>
            </a:pPr>
            <a:r>
              <a:rPr lang="en-US">
                <a:latin typeface="Times New Roman" pitchFamily="18" charset="0"/>
              </a:rPr>
              <a:t>Việc phân chia nhiệm vụ giữa client và server quyết định sự thành công của mô hình cilent/server</a:t>
            </a:r>
          </a:p>
          <a:p>
            <a:pPr marL="609600" indent="-609600">
              <a:lnSpc>
                <a:spcPct val="120000"/>
              </a:lnSpc>
              <a:buSzPct val="85000"/>
              <a:buFont typeface="Wingdings" pitchFamily="2" charset="2"/>
              <a:buNone/>
            </a:pPr>
            <a:r>
              <a:rPr lang="en-US">
                <a:latin typeface="Times New Roman" pitchFamily="18" charset="0"/>
              </a:rPr>
              <a:t>4.</a:t>
            </a:r>
            <a:r>
              <a:rPr lang="en-US" u="sng">
                <a:latin typeface="Times New Roman" pitchFamily="18" charset="0"/>
              </a:rPr>
              <a:t> SQL Server Services</a:t>
            </a:r>
            <a:r>
              <a:rPr lang="en-US" b="1">
                <a:latin typeface="Times New Roman" pitchFamily="18" charset="0"/>
              </a:rPr>
              <a:t>:</a:t>
            </a:r>
          </a:p>
          <a:p>
            <a:pPr marL="609600" indent="-609600">
              <a:lnSpc>
                <a:spcPct val="120000"/>
              </a:lnSpc>
            </a:pPr>
            <a:r>
              <a:rPr lang="en-US" b="1" i="1">
                <a:latin typeface="Times New Roman" pitchFamily="18" charset="0"/>
              </a:rPr>
              <a:t>MSSQL Server Service:</a:t>
            </a:r>
          </a:p>
          <a:p>
            <a:pPr marL="990600" lvl="1" indent="-533400">
              <a:lnSpc>
                <a:spcPct val="120000"/>
              </a:lnSpc>
              <a:buFont typeface="Arial" charset="0"/>
              <a:buNone/>
            </a:pPr>
            <a:r>
              <a:rPr lang="en-US">
                <a:effectLst/>
                <a:latin typeface="Times New Roman" pitchFamily="18" charset="0"/>
              </a:rPr>
              <a:t>- Data Management (quản lý các tập tin của các CSDL)</a:t>
            </a:r>
          </a:p>
          <a:p>
            <a:pPr marL="990600" lvl="1" indent="-533400">
              <a:lnSpc>
                <a:spcPct val="120000"/>
              </a:lnSpc>
              <a:buFont typeface="Arial" charset="0"/>
              <a:buNone/>
            </a:pPr>
            <a:r>
              <a:rPr lang="en-US">
                <a:effectLst/>
                <a:latin typeface="Times New Roman" pitchFamily="18" charset="0"/>
              </a:rPr>
              <a:t>- Transaction and Query processing (xử lý các lệnh T-SQL)</a:t>
            </a:r>
          </a:p>
          <a:p>
            <a:pPr marL="990600" lvl="1" indent="-533400">
              <a:lnSpc>
                <a:spcPct val="120000"/>
              </a:lnSpc>
              <a:buFont typeface="Arial" charset="0"/>
              <a:buNone/>
            </a:pPr>
            <a:r>
              <a:rPr lang="en-US">
                <a:effectLst/>
                <a:latin typeface="Times New Roman" pitchFamily="18" charset="0"/>
              </a:rPr>
              <a:t>- Data Integrity (Đảm bảo toàn vẹn dữ liệu)</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515">
                                            <p:txEl>
                                              <p:pRg st="1" end="1"/>
                                            </p:txEl>
                                          </p:spTgt>
                                        </p:tgtEl>
                                        <p:attrNameLst>
                                          <p:attrName>style.visibility</p:attrName>
                                        </p:attrNameLst>
                                      </p:cBhvr>
                                      <p:to>
                                        <p:strVal val="visible"/>
                                      </p:to>
                                    </p:set>
                                    <p:anim calcmode="lin" valueType="num">
                                      <p:cBhvr additive="base">
                                        <p:cTn id="11" dur="500" fill="hold"/>
                                        <p:tgtEl>
                                          <p:spTgt spid="645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5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4515">
                                            <p:txEl>
                                              <p:pRg st="2" end="2"/>
                                            </p:txEl>
                                          </p:spTgt>
                                        </p:tgtEl>
                                        <p:attrNameLst>
                                          <p:attrName>style.visibility</p:attrName>
                                        </p:attrNameLst>
                                      </p:cBhvr>
                                      <p:to>
                                        <p:strVal val="visible"/>
                                      </p:to>
                                    </p:set>
                                    <p:anim calcmode="lin" valueType="num">
                                      <p:cBhvr additive="base">
                                        <p:cTn id="15" dur="500" fill="hold"/>
                                        <p:tgtEl>
                                          <p:spTgt spid="645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4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515">
                                            <p:txEl>
                                              <p:pRg st="3" end="3"/>
                                            </p:txEl>
                                          </p:spTgt>
                                        </p:tgtEl>
                                        <p:attrNameLst>
                                          <p:attrName>style.visibility</p:attrName>
                                        </p:attrNameLst>
                                      </p:cBhvr>
                                      <p:to>
                                        <p:strVal val="visible"/>
                                      </p:to>
                                    </p:set>
                                    <p:anim calcmode="lin" valueType="num">
                                      <p:cBhvr additive="base">
                                        <p:cTn id="21" dur="500" fill="hold"/>
                                        <p:tgtEl>
                                          <p:spTgt spid="6451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45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4515">
                                            <p:txEl>
                                              <p:pRg st="4" end="4"/>
                                            </p:txEl>
                                          </p:spTgt>
                                        </p:tgtEl>
                                        <p:attrNameLst>
                                          <p:attrName>style.visibility</p:attrName>
                                        </p:attrNameLst>
                                      </p:cBhvr>
                                      <p:to>
                                        <p:strVal val="visible"/>
                                      </p:to>
                                    </p:set>
                                    <p:anim calcmode="lin" valueType="num">
                                      <p:cBhvr additive="base">
                                        <p:cTn id="27" dur="500" fill="hold"/>
                                        <p:tgtEl>
                                          <p:spTgt spid="6451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451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515">
                                            <p:txEl>
                                              <p:pRg st="5" end="5"/>
                                            </p:txEl>
                                          </p:spTgt>
                                        </p:tgtEl>
                                        <p:attrNameLst>
                                          <p:attrName>style.visibility</p:attrName>
                                        </p:attrNameLst>
                                      </p:cBhvr>
                                      <p:to>
                                        <p:strVal val="visible"/>
                                      </p:to>
                                    </p:set>
                                    <p:anim calcmode="lin" valueType="num">
                                      <p:cBhvr additive="base">
                                        <p:cTn id="31" dur="500" fill="hold"/>
                                        <p:tgtEl>
                                          <p:spTgt spid="6451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4515">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4515">
                                            <p:txEl>
                                              <p:pRg st="6" end="6"/>
                                            </p:txEl>
                                          </p:spTgt>
                                        </p:tgtEl>
                                        <p:attrNameLst>
                                          <p:attrName>style.visibility</p:attrName>
                                        </p:attrNameLst>
                                      </p:cBhvr>
                                      <p:to>
                                        <p:strVal val="visible"/>
                                      </p:to>
                                    </p:set>
                                    <p:anim calcmode="lin" valueType="num">
                                      <p:cBhvr additive="base">
                                        <p:cTn id="35" dur="500" fill="hold"/>
                                        <p:tgtEl>
                                          <p:spTgt spid="6451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4515">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4515">
                                            <p:txEl>
                                              <p:pRg st="7" end="7"/>
                                            </p:txEl>
                                          </p:spTgt>
                                        </p:tgtEl>
                                        <p:attrNameLst>
                                          <p:attrName>style.visibility</p:attrName>
                                        </p:attrNameLst>
                                      </p:cBhvr>
                                      <p:to>
                                        <p:strVal val="visible"/>
                                      </p:to>
                                    </p:set>
                                    <p:anim calcmode="lin" valueType="num">
                                      <p:cBhvr additive="base">
                                        <p:cTn id="39" dur="500" fill="hold"/>
                                        <p:tgtEl>
                                          <p:spTgt spid="64515">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451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body" idx="1"/>
          </p:nvPr>
        </p:nvSpPr>
        <p:spPr>
          <a:xfrm>
            <a:off x="0" y="0"/>
            <a:ext cx="9144000" cy="6858000"/>
          </a:xfrm>
        </p:spPr>
        <p:txBody>
          <a:bodyPr/>
          <a:lstStyle/>
          <a:p>
            <a:pPr>
              <a:lnSpc>
                <a:spcPct val="110000"/>
              </a:lnSpc>
            </a:pPr>
            <a:r>
              <a:rPr lang="en-US" sz="2800" b="1" i="1">
                <a:latin typeface="Times New Roman" pitchFamily="18" charset="0"/>
              </a:rPr>
              <a:t>SQL Server Agent Service</a:t>
            </a:r>
            <a:r>
              <a:rPr lang="en-US" sz="2800" b="1">
                <a:latin typeface="Times New Roman" pitchFamily="18" charset="0"/>
              </a:rPr>
              <a:t>:</a:t>
            </a:r>
            <a:br>
              <a:rPr lang="en-US" sz="2800" b="1">
                <a:latin typeface="Times New Roman" pitchFamily="18" charset="0"/>
              </a:rPr>
            </a:br>
            <a:r>
              <a:rPr lang="en-US" sz="2800">
                <a:latin typeface="Times New Roman" pitchFamily="18" charset="0"/>
              </a:rPr>
              <a:t>Hỗ trợ lập lịch định kỳ cho các hoạt động trên SQL Server, hay thông báo tới người quản trị hệ thống những vấn đề xuất hiện trên server.</a:t>
            </a:r>
          </a:p>
          <a:p>
            <a:pPr lvl="2">
              <a:lnSpc>
                <a:spcPct val="110000"/>
              </a:lnSpc>
              <a:buFont typeface="Arial" charset="0"/>
              <a:buChar char="–"/>
            </a:pPr>
            <a:r>
              <a:rPr lang="en-US" b="1">
                <a:effectLst/>
                <a:latin typeface="Times New Roman" pitchFamily="18" charset="0"/>
              </a:rPr>
              <a:t>Jobs</a:t>
            </a:r>
          </a:p>
          <a:p>
            <a:pPr lvl="2">
              <a:lnSpc>
                <a:spcPct val="110000"/>
              </a:lnSpc>
              <a:buFont typeface="Arial" charset="0"/>
              <a:buChar char="–"/>
            </a:pPr>
            <a:r>
              <a:rPr lang="en-US" b="1">
                <a:effectLst/>
                <a:latin typeface="Times New Roman" pitchFamily="18" charset="0"/>
              </a:rPr>
              <a:t>Alerts</a:t>
            </a:r>
          </a:p>
          <a:p>
            <a:pPr lvl="2">
              <a:lnSpc>
                <a:spcPct val="110000"/>
              </a:lnSpc>
              <a:buFont typeface="Arial" charset="0"/>
              <a:buChar char="–"/>
            </a:pPr>
            <a:r>
              <a:rPr lang="en-US" b="1">
                <a:effectLst/>
                <a:latin typeface="Times New Roman" pitchFamily="18" charset="0"/>
              </a:rPr>
              <a:t>Operators</a:t>
            </a:r>
          </a:p>
          <a:p>
            <a:pPr>
              <a:lnSpc>
                <a:spcPct val="110000"/>
              </a:lnSpc>
            </a:pPr>
            <a:r>
              <a:rPr lang="en-US" sz="2800" b="1" i="1">
                <a:effectLst/>
                <a:latin typeface="Times New Roman" pitchFamily="18" charset="0"/>
              </a:rPr>
              <a:t>Microsoft Distributed Transaction Coordinator</a:t>
            </a:r>
            <a:r>
              <a:rPr lang="en-US" sz="2800" b="1" i="1">
                <a:effectLst/>
                <a:latin typeface="Times New Roman" pitchFamily="18" charset="0"/>
                <a:sym typeface="Wingdings" pitchFamily="2" charset="2"/>
              </a:rPr>
              <a:t>: (MSDTC)</a:t>
            </a:r>
            <a:endParaRPr lang="en-US" sz="2800" b="1" i="1">
              <a:effectLst/>
              <a:latin typeface="Times New Roman" pitchFamily="18" charset="0"/>
            </a:endParaRPr>
          </a:p>
          <a:p>
            <a:pPr lvl="2" eaLnBrk="0" hangingPunct="0">
              <a:lnSpc>
                <a:spcPct val="110000"/>
              </a:lnSpc>
              <a:spcBef>
                <a:spcPct val="30000"/>
              </a:spcBef>
              <a:buClr>
                <a:srgbClr val="D60093"/>
              </a:buClr>
              <a:buSzPct val="70000"/>
              <a:buFont typeface="Arial" charset="0"/>
              <a:buChar char="–"/>
            </a:pPr>
            <a:r>
              <a:rPr lang="en-US" b="1">
                <a:effectLst/>
                <a:latin typeface="Times New Roman" pitchFamily="18" charset="0"/>
              </a:rPr>
              <a:t>Distributed Transaction Management (quản trị các giao tác phân tán)</a:t>
            </a:r>
          </a:p>
          <a:p>
            <a:pPr>
              <a:lnSpc>
                <a:spcPct val="110000"/>
              </a:lnSpc>
            </a:pPr>
            <a:r>
              <a:rPr lang="en-US" sz="2800" b="1" i="1" u="sng">
                <a:effectLst/>
                <a:latin typeface="Times New Roman" pitchFamily="18" charset="0"/>
              </a:rPr>
              <a:t>Microsoft Search</a:t>
            </a:r>
            <a:r>
              <a:rPr lang="en-US" sz="2800">
                <a:effectLst/>
                <a:latin typeface="Times New Roman" pitchFamily="18" charset="0"/>
              </a:rPr>
              <a:t>:Thực thi chế độ tìm kiếm Full-text</a:t>
            </a:r>
          </a:p>
          <a:p>
            <a:pPr lvl="2">
              <a:lnSpc>
                <a:spcPct val="110000"/>
              </a:lnSpc>
              <a:buFont typeface="Verdana" pitchFamily="34" charset="0"/>
              <a:buChar char="–"/>
            </a:pPr>
            <a:r>
              <a:rPr lang="en-US" b="1">
                <a:effectLst/>
                <a:latin typeface="Times New Roman" pitchFamily="18" charset="0"/>
              </a:rPr>
              <a:t>Full-Text Catalogs</a:t>
            </a:r>
          </a:p>
          <a:p>
            <a:pPr lvl="2">
              <a:lnSpc>
                <a:spcPct val="110000"/>
              </a:lnSpc>
              <a:buFont typeface="Verdana" pitchFamily="34" charset="0"/>
              <a:buChar char="–"/>
            </a:pPr>
            <a:r>
              <a:rPr lang="en-US" b="1">
                <a:effectLst/>
                <a:latin typeface="Times New Roman" pitchFamily="18" charset="0"/>
              </a:rPr>
              <a:t>Full-Text Indexes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fade">
                                      <p:cBhvr>
                                        <p:cTn id="7" dur="1000"/>
                                        <p:tgtEl>
                                          <p:spTgt spid="65539">
                                            <p:txEl>
                                              <p:pRg st="0" end="0"/>
                                            </p:txEl>
                                          </p:spTgt>
                                        </p:tgtEl>
                                      </p:cBhvr>
                                    </p:animEffect>
                                    <p:anim calcmode="lin" valueType="num">
                                      <p:cBhvr>
                                        <p:cTn id="8" dur="10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553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5539">
                                            <p:txEl>
                                              <p:pRg st="1" end="1"/>
                                            </p:txEl>
                                          </p:spTgt>
                                        </p:tgtEl>
                                        <p:attrNameLst>
                                          <p:attrName>style.visibility</p:attrName>
                                        </p:attrNameLst>
                                      </p:cBhvr>
                                      <p:to>
                                        <p:strVal val="visible"/>
                                      </p:to>
                                    </p:set>
                                    <p:animEffect transition="in" filter="fade">
                                      <p:cBhvr>
                                        <p:cTn id="12" dur="1000"/>
                                        <p:tgtEl>
                                          <p:spTgt spid="65539">
                                            <p:txEl>
                                              <p:pRg st="1" end="1"/>
                                            </p:txEl>
                                          </p:spTgt>
                                        </p:tgtEl>
                                      </p:cBhvr>
                                    </p:animEffect>
                                    <p:anim calcmode="lin" valueType="num">
                                      <p:cBhvr>
                                        <p:cTn id="13" dur="10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5539">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5539">
                                            <p:txEl>
                                              <p:pRg st="2" end="2"/>
                                            </p:txEl>
                                          </p:spTgt>
                                        </p:tgtEl>
                                        <p:attrNameLst>
                                          <p:attrName>style.visibility</p:attrName>
                                        </p:attrNameLst>
                                      </p:cBhvr>
                                      <p:to>
                                        <p:strVal val="visible"/>
                                      </p:to>
                                    </p:set>
                                    <p:animEffect transition="in" filter="fade">
                                      <p:cBhvr>
                                        <p:cTn id="17" dur="1000"/>
                                        <p:tgtEl>
                                          <p:spTgt spid="65539">
                                            <p:txEl>
                                              <p:pRg st="2" end="2"/>
                                            </p:txEl>
                                          </p:spTgt>
                                        </p:tgtEl>
                                      </p:cBhvr>
                                    </p:animEffect>
                                    <p:anim calcmode="lin" valueType="num">
                                      <p:cBhvr>
                                        <p:cTn id="18" dur="10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5539">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5539">
                                            <p:txEl>
                                              <p:pRg st="3" end="3"/>
                                            </p:txEl>
                                          </p:spTgt>
                                        </p:tgtEl>
                                        <p:attrNameLst>
                                          <p:attrName>style.visibility</p:attrName>
                                        </p:attrNameLst>
                                      </p:cBhvr>
                                      <p:to>
                                        <p:strVal val="visible"/>
                                      </p:to>
                                    </p:set>
                                    <p:animEffect transition="in" filter="fade">
                                      <p:cBhvr>
                                        <p:cTn id="22" dur="1000"/>
                                        <p:tgtEl>
                                          <p:spTgt spid="65539">
                                            <p:txEl>
                                              <p:pRg st="3" end="3"/>
                                            </p:txEl>
                                          </p:spTgt>
                                        </p:tgtEl>
                                      </p:cBhvr>
                                    </p:animEffect>
                                    <p:anim calcmode="lin" valueType="num">
                                      <p:cBhvr>
                                        <p:cTn id="23" dur="10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553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5539">
                                            <p:txEl>
                                              <p:pRg st="4" end="4"/>
                                            </p:txEl>
                                          </p:spTgt>
                                        </p:tgtEl>
                                        <p:attrNameLst>
                                          <p:attrName>style.visibility</p:attrName>
                                        </p:attrNameLst>
                                      </p:cBhvr>
                                      <p:to>
                                        <p:strVal val="visible"/>
                                      </p:to>
                                    </p:set>
                                    <p:animEffect transition="in" filter="fade">
                                      <p:cBhvr>
                                        <p:cTn id="29" dur="1000"/>
                                        <p:tgtEl>
                                          <p:spTgt spid="65539">
                                            <p:txEl>
                                              <p:pRg st="4" end="4"/>
                                            </p:txEl>
                                          </p:spTgt>
                                        </p:tgtEl>
                                      </p:cBhvr>
                                    </p:animEffect>
                                    <p:anim calcmode="lin" valueType="num">
                                      <p:cBhvr>
                                        <p:cTn id="30" dur="1000" fill="hold"/>
                                        <p:tgtEl>
                                          <p:spTgt spid="65539">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5539">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539">
                                            <p:txEl>
                                              <p:pRg st="5" end="5"/>
                                            </p:txEl>
                                          </p:spTgt>
                                        </p:tgtEl>
                                        <p:attrNameLst>
                                          <p:attrName>style.visibility</p:attrName>
                                        </p:attrNameLst>
                                      </p:cBhvr>
                                      <p:to>
                                        <p:strVal val="visible"/>
                                      </p:to>
                                    </p:set>
                                    <p:animEffect transition="in" filter="fade">
                                      <p:cBhvr>
                                        <p:cTn id="34" dur="1000"/>
                                        <p:tgtEl>
                                          <p:spTgt spid="65539">
                                            <p:txEl>
                                              <p:pRg st="5" end="5"/>
                                            </p:txEl>
                                          </p:spTgt>
                                        </p:tgtEl>
                                      </p:cBhvr>
                                    </p:animEffect>
                                    <p:anim calcmode="lin" valueType="num">
                                      <p:cBhvr>
                                        <p:cTn id="35" dur="1000" fill="hold"/>
                                        <p:tgtEl>
                                          <p:spTgt spid="65539">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6553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5539">
                                            <p:txEl>
                                              <p:pRg st="6" end="6"/>
                                            </p:txEl>
                                          </p:spTgt>
                                        </p:tgtEl>
                                        <p:attrNameLst>
                                          <p:attrName>style.visibility</p:attrName>
                                        </p:attrNameLst>
                                      </p:cBhvr>
                                      <p:to>
                                        <p:strVal val="visible"/>
                                      </p:to>
                                    </p:set>
                                    <p:animEffect transition="in" filter="fade">
                                      <p:cBhvr>
                                        <p:cTn id="41" dur="1000"/>
                                        <p:tgtEl>
                                          <p:spTgt spid="65539">
                                            <p:txEl>
                                              <p:pRg st="6" end="6"/>
                                            </p:txEl>
                                          </p:spTgt>
                                        </p:tgtEl>
                                      </p:cBhvr>
                                    </p:animEffect>
                                    <p:anim calcmode="lin" valueType="num">
                                      <p:cBhvr>
                                        <p:cTn id="42" dur="1000" fill="hold"/>
                                        <p:tgtEl>
                                          <p:spTgt spid="65539">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65539">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5539">
                                            <p:txEl>
                                              <p:pRg st="7" end="7"/>
                                            </p:txEl>
                                          </p:spTgt>
                                        </p:tgtEl>
                                        <p:attrNameLst>
                                          <p:attrName>style.visibility</p:attrName>
                                        </p:attrNameLst>
                                      </p:cBhvr>
                                      <p:to>
                                        <p:strVal val="visible"/>
                                      </p:to>
                                    </p:set>
                                    <p:animEffect transition="in" filter="fade">
                                      <p:cBhvr>
                                        <p:cTn id="46" dur="1000"/>
                                        <p:tgtEl>
                                          <p:spTgt spid="65539">
                                            <p:txEl>
                                              <p:pRg st="7" end="7"/>
                                            </p:txEl>
                                          </p:spTgt>
                                        </p:tgtEl>
                                      </p:cBhvr>
                                    </p:animEffect>
                                    <p:anim calcmode="lin" valueType="num">
                                      <p:cBhvr>
                                        <p:cTn id="47" dur="1000" fill="hold"/>
                                        <p:tgtEl>
                                          <p:spTgt spid="65539">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65539">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5539">
                                            <p:txEl>
                                              <p:pRg st="8" end="8"/>
                                            </p:txEl>
                                          </p:spTgt>
                                        </p:tgtEl>
                                        <p:attrNameLst>
                                          <p:attrName>style.visibility</p:attrName>
                                        </p:attrNameLst>
                                      </p:cBhvr>
                                      <p:to>
                                        <p:strVal val="visible"/>
                                      </p:to>
                                    </p:set>
                                    <p:animEffect transition="in" filter="fade">
                                      <p:cBhvr>
                                        <p:cTn id="51" dur="1000"/>
                                        <p:tgtEl>
                                          <p:spTgt spid="65539">
                                            <p:txEl>
                                              <p:pRg st="8" end="8"/>
                                            </p:txEl>
                                          </p:spTgt>
                                        </p:tgtEl>
                                      </p:cBhvr>
                                    </p:animEffect>
                                    <p:anim calcmode="lin" valueType="num">
                                      <p:cBhvr>
                                        <p:cTn id="52" dur="1000" fill="hold"/>
                                        <p:tgtEl>
                                          <p:spTgt spid="65539">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6553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0" y="0"/>
            <a:ext cx="9144000" cy="685800"/>
          </a:xfrm>
        </p:spPr>
        <p:txBody>
          <a:bodyPr/>
          <a:lstStyle/>
          <a:p>
            <a:pPr marL="1117600" indent="-1117600">
              <a:buFontTx/>
              <a:buAutoNum type="romanUcPeriod" startAt="3"/>
            </a:pPr>
            <a:r>
              <a:rPr lang="en-US" sz="3600" b="1">
                <a:solidFill>
                  <a:srgbClr val="FFCC00"/>
                </a:solidFill>
                <a:latin typeface="Times New Roman" pitchFamily="18" charset="0"/>
              </a:rPr>
              <a:t>Graphical tools</a:t>
            </a:r>
          </a:p>
        </p:txBody>
      </p:sp>
      <p:sp>
        <p:nvSpPr>
          <p:cNvPr id="67587" name="Rectangle 3"/>
          <p:cNvSpPr>
            <a:spLocks noGrp="1" noChangeArrowheads="1"/>
          </p:cNvSpPr>
          <p:nvPr>
            <p:ph type="body" idx="1"/>
          </p:nvPr>
        </p:nvSpPr>
        <p:spPr>
          <a:xfrm>
            <a:off x="0" y="685800"/>
            <a:ext cx="9144000" cy="6172200"/>
          </a:xfrm>
        </p:spPr>
        <p:txBody>
          <a:bodyPr/>
          <a:lstStyle/>
          <a:p>
            <a:pPr marL="609600" indent="-609600">
              <a:lnSpc>
                <a:spcPct val="90000"/>
              </a:lnSpc>
              <a:buSzTx/>
              <a:buFont typeface="Wingdings" pitchFamily="2" charset="2"/>
              <a:buAutoNum type="arabicPeriod"/>
            </a:pPr>
            <a:r>
              <a:rPr lang="en-US" sz="2800">
                <a:latin typeface="Times New Roman" pitchFamily="18" charset="0"/>
              </a:rPr>
              <a:t>SQL Server Enterprise Manager: thành phần chính của SQL server dùng </a:t>
            </a:r>
          </a:p>
          <a:p>
            <a:pPr marL="990600" lvl="1" indent="-533400">
              <a:lnSpc>
                <a:spcPct val="90000"/>
              </a:lnSpc>
              <a:spcBef>
                <a:spcPct val="0"/>
              </a:spcBef>
              <a:buFont typeface="Verdana" pitchFamily="34" charset="0"/>
              <a:buChar char="–"/>
            </a:pPr>
            <a:r>
              <a:rPr lang="en-US">
                <a:latin typeface="Times New Roman" pitchFamily="18" charset="0"/>
              </a:rPr>
              <a:t>Quản trị các Database</a:t>
            </a:r>
          </a:p>
          <a:p>
            <a:pPr marL="990600" lvl="1" indent="-533400">
              <a:lnSpc>
                <a:spcPct val="90000"/>
              </a:lnSpc>
              <a:spcBef>
                <a:spcPct val="0"/>
              </a:spcBef>
              <a:buFont typeface="Verdana" pitchFamily="34" charset="0"/>
              <a:buChar char="–"/>
            </a:pPr>
            <a:r>
              <a:rPr lang="en-US">
                <a:latin typeface="Times New Roman" pitchFamily="18" charset="0"/>
              </a:rPr>
              <a:t>Tạo Database</a:t>
            </a:r>
          </a:p>
          <a:p>
            <a:pPr marL="990600" lvl="1" indent="-533400">
              <a:lnSpc>
                <a:spcPct val="90000"/>
              </a:lnSpc>
              <a:spcBef>
                <a:spcPct val="0"/>
              </a:spcBef>
              <a:buFont typeface="Verdana" pitchFamily="34" charset="0"/>
              <a:buChar char="–"/>
            </a:pPr>
            <a:r>
              <a:rPr lang="en-US">
                <a:latin typeface="Times New Roman" pitchFamily="18" charset="0"/>
              </a:rPr>
              <a:t>Đăng ký làm việc với các server khác</a:t>
            </a:r>
          </a:p>
          <a:p>
            <a:pPr marL="609600" indent="-609600">
              <a:lnSpc>
                <a:spcPct val="90000"/>
              </a:lnSpc>
              <a:buSzTx/>
              <a:buFont typeface="Wingdings" pitchFamily="2" charset="2"/>
              <a:buAutoNum type="arabicPeriod"/>
            </a:pPr>
            <a:r>
              <a:rPr lang="en-US" sz="2800">
                <a:latin typeface="Times New Roman" pitchFamily="18" charset="0"/>
              </a:rPr>
              <a:t>SQL Profiler: Cung cấp công cụ cho người quản trị theo dõi và phân tích giao thông trên mạng</a:t>
            </a:r>
          </a:p>
          <a:p>
            <a:pPr marL="609600" indent="-609600">
              <a:lnSpc>
                <a:spcPct val="90000"/>
              </a:lnSpc>
              <a:buSzTx/>
              <a:buFont typeface="Wingdings" pitchFamily="2" charset="2"/>
              <a:buAutoNum type="arabicPeriod"/>
            </a:pPr>
            <a:r>
              <a:rPr lang="en-US" sz="2800">
                <a:latin typeface="Times New Roman" pitchFamily="18" charset="0"/>
              </a:rPr>
              <a:t>SQL Query Analyzer: dùng để tạo và quản trị các đối tượng CSDL kiểm tra các câu lệnh T-SQL</a:t>
            </a:r>
          </a:p>
          <a:p>
            <a:pPr marL="609600" indent="-609600">
              <a:lnSpc>
                <a:spcPct val="90000"/>
              </a:lnSpc>
              <a:buSzTx/>
              <a:buFont typeface="Wingdings" pitchFamily="2" charset="2"/>
              <a:buAutoNum type="arabicPeriod"/>
            </a:pPr>
            <a:r>
              <a:rPr lang="en-US" sz="2800">
                <a:latin typeface="Times New Roman" pitchFamily="18" charset="0"/>
              </a:rPr>
              <a:t>SQL Server Service Manager: dùng khởi động hoặc dừng các dịch vụ của SQL server</a:t>
            </a:r>
          </a:p>
          <a:p>
            <a:pPr marL="609600" indent="-609600">
              <a:lnSpc>
                <a:spcPct val="90000"/>
              </a:lnSpc>
              <a:buSzTx/>
              <a:buFont typeface="Wingdings" pitchFamily="2" charset="2"/>
              <a:buAutoNum type="arabicPeriod"/>
            </a:pPr>
            <a:r>
              <a:rPr lang="en-US" sz="2800">
                <a:latin typeface="Times New Roman" pitchFamily="18" charset="0"/>
              </a:rPr>
              <a:t>Client Network Utility: quản trị các client Net-Libraries</a:t>
            </a:r>
          </a:p>
          <a:p>
            <a:pPr marL="609600" indent="-609600">
              <a:lnSpc>
                <a:spcPct val="90000"/>
              </a:lnSpc>
              <a:buSzTx/>
              <a:buFont typeface="Wingdings" pitchFamily="2" charset="2"/>
              <a:buAutoNum type="arabicPeriod"/>
            </a:pPr>
            <a:r>
              <a:rPr lang="en-US" sz="2800">
                <a:latin typeface="Times New Roman" pitchFamily="18" charset="0"/>
              </a:rPr>
              <a:t>Server Network Utility: quản trị các server Net-Libraries</a:t>
            </a:r>
          </a:p>
          <a:p>
            <a:pPr marL="609600" indent="-609600">
              <a:lnSpc>
                <a:spcPct val="90000"/>
              </a:lnSpc>
              <a:buSzTx/>
              <a:buFont typeface="Wingdings" pitchFamily="2" charset="2"/>
              <a:buAutoNum type="arabicPeriod"/>
            </a:pPr>
            <a:r>
              <a:rPr lang="en-US" sz="2800">
                <a:latin typeface="Times New Roman" pitchFamily="18" charset="0"/>
              </a:rPr>
              <a:t>SQL Server Books online: công cụ trợ giúp trực tuyến</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p:cTn id="7" dur="500" fill="hold"/>
                                        <p:tgtEl>
                                          <p:spTgt spid="67586"/>
                                        </p:tgtEl>
                                        <p:attrNameLst>
                                          <p:attrName>ppt_w</p:attrName>
                                        </p:attrNameLst>
                                      </p:cBhvr>
                                      <p:tavLst>
                                        <p:tav tm="0">
                                          <p:val>
                                            <p:fltVal val="0"/>
                                          </p:val>
                                        </p:tav>
                                        <p:tav tm="100000">
                                          <p:val>
                                            <p:strVal val="#ppt_w"/>
                                          </p:val>
                                        </p:tav>
                                      </p:tavLst>
                                    </p:anim>
                                    <p:anim calcmode="lin" valueType="num">
                                      <p:cBhvr>
                                        <p:cTn id="8" dur="500" fill="hold"/>
                                        <p:tgtEl>
                                          <p:spTgt spid="67586"/>
                                        </p:tgtEl>
                                        <p:attrNameLst>
                                          <p:attrName>ppt_h</p:attrName>
                                        </p:attrNameLst>
                                      </p:cBhvr>
                                      <p:tavLst>
                                        <p:tav tm="0">
                                          <p:val>
                                            <p:fltVal val="0"/>
                                          </p:val>
                                        </p:tav>
                                        <p:tav tm="100000">
                                          <p:val>
                                            <p:strVal val="#ppt_h"/>
                                          </p:val>
                                        </p:tav>
                                      </p:tavLst>
                                    </p:anim>
                                    <p:animEffect transition="in" filter="fade">
                                      <p:cBhvr>
                                        <p:cTn id="9" dur="500"/>
                                        <p:tgtEl>
                                          <p:spTgt spid="6758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7587">
                                            <p:txEl>
                                              <p:pRg st="0" end="0"/>
                                            </p:txEl>
                                          </p:spTgt>
                                        </p:tgtEl>
                                        <p:attrNameLst>
                                          <p:attrName>style.visibility</p:attrName>
                                        </p:attrNameLst>
                                      </p:cBhvr>
                                      <p:to>
                                        <p:strVal val="visible"/>
                                      </p:to>
                                    </p:set>
                                    <p:anim calcmode="lin" valueType="num">
                                      <p:cBhvr>
                                        <p:cTn id="14" dur="500" fill="hold"/>
                                        <p:tgtEl>
                                          <p:spTgt spid="6758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758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7587">
                                            <p:txEl>
                                              <p:pRg st="0" end="0"/>
                                            </p:txEl>
                                          </p:spTgt>
                                        </p:tgtEl>
                                      </p:cBhvr>
                                    </p:animEffect>
                                  </p:childTnLst>
                                </p:cTn>
                              </p:par>
                              <p:par>
                                <p:cTn id="17" presetID="53" presetClass="entr" presetSubtype="0" fill="hold" grpId="0" nodeType="withEffect">
                                  <p:stCondLst>
                                    <p:cond delay="0"/>
                                  </p:stCondLst>
                                  <p:childTnLst>
                                    <p:set>
                                      <p:cBhvr>
                                        <p:cTn id="18" dur="1" fill="hold">
                                          <p:stCondLst>
                                            <p:cond delay="0"/>
                                          </p:stCondLst>
                                        </p:cTn>
                                        <p:tgtEl>
                                          <p:spTgt spid="67587">
                                            <p:txEl>
                                              <p:pRg st="1" end="1"/>
                                            </p:txEl>
                                          </p:spTgt>
                                        </p:tgtEl>
                                        <p:attrNameLst>
                                          <p:attrName>style.visibility</p:attrName>
                                        </p:attrNameLst>
                                      </p:cBhvr>
                                      <p:to>
                                        <p:strVal val="visible"/>
                                      </p:to>
                                    </p:set>
                                    <p:anim calcmode="lin" valueType="num">
                                      <p:cBhvr>
                                        <p:cTn id="19" dur="500" fill="hold"/>
                                        <p:tgtEl>
                                          <p:spTgt spid="6758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7587">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67587">
                                            <p:txEl>
                                              <p:pRg st="1" end="1"/>
                                            </p:txEl>
                                          </p:spTgt>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67587">
                                            <p:txEl>
                                              <p:pRg st="2" end="2"/>
                                            </p:txEl>
                                          </p:spTgt>
                                        </p:tgtEl>
                                        <p:attrNameLst>
                                          <p:attrName>style.visibility</p:attrName>
                                        </p:attrNameLst>
                                      </p:cBhvr>
                                      <p:to>
                                        <p:strVal val="visible"/>
                                      </p:to>
                                    </p:set>
                                    <p:anim calcmode="lin" valueType="num">
                                      <p:cBhvr>
                                        <p:cTn id="24" dur="500" fill="hold"/>
                                        <p:tgtEl>
                                          <p:spTgt spid="67587">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67587">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67587">
                                            <p:txEl>
                                              <p:pRg st="2" end="2"/>
                                            </p:txEl>
                                          </p:spTgt>
                                        </p:tgtEl>
                                      </p:cBhvr>
                                    </p:animEffect>
                                  </p:childTnLst>
                                </p:cTn>
                              </p:par>
                              <p:par>
                                <p:cTn id="27" presetID="53" presetClass="entr" presetSubtype="0" fill="hold" grpId="0" nodeType="withEffect">
                                  <p:stCondLst>
                                    <p:cond delay="0"/>
                                  </p:stCondLst>
                                  <p:childTnLst>
                                    <p:set>
                                      <p:cBhvr>
                                        <p:cTn id="28" dur="1" fill="hold">
                                          <p:stCondLst>
                                            <p:cond delay="0"/>
                                          </p:stCondLst>
                                        </p:cTn>
                                        <p:tgtEl>
                                          <p:spTgt spid="67587">
                                            <p:txEl>
                                              <p:pRg st="3" end="3"/>
                                            </p:txEl>
                                          </p:spTgt>
                                        </p:tgtEl>
                                        <p:attrNameLst>
                                          <p:attrName>style.visibility</p:attrName>
                                        </p:attrNameLst>
                                      </p:cBhvr>
                                      <p:to>
                                        <p:strVal val="visible"/>
                                      </p:to>
                                    </p:set>
                                    <p:anim calcmode="lin" valueType="num">
                                      <p:cBhvr>
                                        <p:cTn id="29" dur="500" fill="hold"/>
                                        <p:tgtEl>
                                          <p:spTgt spid="67587">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67587">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67587">
                                            <p:txEl>
                                              <p:pRg st="3" end="3"/>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0" fill="hold" grpId="0" nodeType="clickEffect">
                                  <p:stCondLst>
                                    <p:cond delay="0"/>
                                  </p:stCondLst>
                                  <p:childTnLst>
                                    <p:set>
                                      <p:cBhvr>
                                        <p:cTn id="35" dur="1" fill="hold">
                                          <p:stCondLst>
                                            <p:cond delay="0"/>
                                          </p:stCondLst>
                                        </p:cTn>
                                        <p:tgtEl>
                                          <p:spTgt spid="67587">
                                            <p:txEl>
                                              <p:pRg st="4" end="4"/>
                                            </p:txEl>
                                          </p:spTgt>
                                        </p:tgtEl>
                                        <p:attrNameLst>
                                          <p:attrName>style.visibility</p:attrName>
                                        </p:attrNameLst>
                                      </p:cBhvr>
                                      <p:to>
                                        <p:strVal val="visible"/>
                                      </p:to>
                                    </p:set>
                                    <p:anim calcmode="lin" valueType="num">
                                      <p:cBhvr>
                                        <p:cTn id="36" dur="500" fill="hold"/>
                                        <p:tgtEl>
                                          <p:spTgt spid="67587">
                                            <p:txEl>
                                              <p:pRg st="4" end="4"/>
                                            </p:txEl>
                                          </p:spTgt>
                                        </p:tgtEl>
                                        <p:attrNameLst>
                                          <p:attrName>ppt_w</p:attrName>
                                        </p:attrNameLst>
                                      </p:cBhvr>
                                      <p:tavLst>
                                        <p:tav tm="0">
                                          <p:val>
                                            <p:fltVal val="0"/>
                                          </p:val>
                                        </p:tav>
                                        <p:tav tm="100000">
                                          <p:val>
                                            <p:strVal val="#ppt_w"/>
                                          </p:val>
                                        </p:tav>
                                      </p:tavLst>
                                    </p:anim>
                                    <p:anim calcmode="lin" valueType="num">
                                      <p:cBhvr>
                                        <p:cTn id="37" dur="500" fill="hold"/>
                                        <p:tgtEl>
                                          <p:spTgt spid="67587">
                                            <p:txEl>
                                              <p:pRg st="4" end="4"/>
                                            </p:txEl>
                                          </p:spTgt>
                                        </p:tgtEl>
                                        <p:attrNameLst>
                                          <p:attrName>ppt_h</p:attrName>
                                        </p:attrNameLst>
                                      </p:cBhvr>
                                      <p:tavLst>
                                        <p:tav tm="0">
                                          <p:val>
                                            <p:fltVal val="0"/>
                                          </p:val>
                                        </p:tav>
                                        <p:tav tm="100000">
                                          <p:val>
                                            <p:strVal val="#ppt_h"/>
                                          </p:val>
                                        </p:tav>
                                      </p:tavLst>
                                    </p:anim>
                                    <p:animEffect transition="in" filter="fade">
                                      <p:cBhvr>
                                        <p:cTn id="38" dur="500"/>
                                        <p:tgtEl>
                                          <p:spTgt spid="67587">
                                            <p:txEl>
                                              <p:pRg st="4" end="4"/>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67587">
                                            <p:txEl>
                                              <p:pRg st="5" end="5"/>
                                            </p:txEl>
                                          </p:spTgt>
                                        </p:tgtEl>
                                        <p:attrNameLst>
                                          <p:attrName>style.visibility</p:attrName>
                                        </p:attrNameLst>
                                      </p:cBhvr>
                                      <p:to>
                                        <p:strVal val="visible"/>
                                      </p:to>
                                    </p:set>
                                    <p:anim calcmode="lin" valueType="num">
                                      <p:cBhvr>
                                        <p:cTn id="43" dur="500" fill="hold"/>
                                        <p:tgtEl>
                                          <p:spTgt spid="67587">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67587">
                                            <p:txEl>
                                              <p:pRg st="5" end="5"/>
                                            </p:txEl>
                                          </p:spTgt>
                                        </p:tgtEl>
                                        <p:attrNameLst>
                                          <p:attrName>ppt_h</p:attrName>
                                        </p:attrNameLst>
                                      </p:cBhvr>
                                      <p:tavLst>
                                        <p:tav tm="0">
                                          <p:val>
                                            <p:fltVal val="0"/>
                                          </p:val>
                                        </p:tav>
                                        <p:tav tm="100000">
                                          <p:val>
                                            <p:strVal val="#ppt_h"/>
                                          </p:val>
                                        </p:tav>
                                      </p:tavLst>
                                    </p:anim>
                                    <p:animEffect transition="in" filter="fade">
                                      <p:cBhvr>
                                        <p:cTn id="45" dur="500"/>
                                        <p:tgtEl>
                                          <p:spTgt spid="67587">
                                            <p:txEl>
                                              <p:pRg st="5" end="5"/>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67587">
                                            <p:txEl>
                                              <p:pRg st="6" end="6"/>
                                            </p:txEl>
                                          </p:spTgt>
                                        </p:tgtEl>
                                        <p:attrNameLst>
                                          <p:attrName>style.visibility</p:attrName>
                                        </p:attrNameLst>
                                      </p:cBhvr>
                                      <p:to>
                                        <p:strVal val="visible"/>
                                      </p:to>
                                    </p:set>
                                    <p:anim calcmode="lin" valueType="num">
                                      <p:cBhvr>
                                        <p:cTn id="50" dur="500" fill="hold"/>
                                        <p:tgtEl>
                                          <p:spTgt spid="67587">
                                            <p:txEl>
                                              <p:pRg st="6" end="6"/>
                                            </p:txEl>
                                          </p:spTgt>
                                        </p:tgtEl>
                                        <p:attrNameLst>
                                          <p:attrName>ppt_w</p:attrName>
                                        </p:attrNameLst>
                                      </p:cBhvr>
                                      <p:tavLst>
                                        <p:tav tm="0">
                                          <p:val>
                                            <p:fltVal val="0"/>
                                          </p:val>
                                        </p:tav>
                                        <p:tav tm="100000">
                                          <p:val>
                                            <p:strVal val="#ppt_w"/>
                                          </p:val>
                                        </p:tav>
                                      </p:tavLst>
                                    </p:anim>
                                    <p:anim calcmode="lin" valueType="num">
                                      <p:cBhvr>
                                        <p:cTn id="51" dur="500" fill="hold"/>
                                        <p:tgtEl>
                                          <p:spTgt spid="67587">
                                            <p:txEl>
                                              <p:pRg st="6" end="6"/>
                                            </p:txEl>
                                          </p:spTgt>
                                        </p:tgtEl>
                                        <p:attrNameLst>
                                          <p:attrName>ppt_h</p:attrName>
                                        </p:attrNameLst>
                                      </p:cBhvr>
                                      <p:tavLst>
                                        <p:tav tm="0">
                                          <p:val>
                                            <p:fltVal val="0"/>
                                          </p:val>
                                        </p:tav>
                                        <p:tav tm="100000">
                                          <p:val>
                                            <p:strVal val="#ppt_h"/>
                                          </p:val>
                                        </p:tav>
                                      </p:tavLst>
                                    </p:anim>
                                    <p:animEffect transition="in" filter="fade">
                                      <p:cBhvr>
                                        <p:cTn id="52" dur="500"/>
                                        <p:tgtEl>
                                          <p:spTgt spid="67587">
                                            <p:txEl>
                                              <p:pRg st="6" end="6"/>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67587">
                                            <p:txEl>
                                              <p:pRg st="7" end="7"/>
                                            </p:txEl>
                                          </p:spTgt>
                                        </p:tgtEl>
                                        <p:attrNameLst>
                                          <p:attrName>style.visibility</p:attrName>
                                        </p:attrNameLst>
                                      </p:cBhvr>
                                      <p:to>
                                        <p:strVal val="visible"/>
                                      </p:to>
                                    </p:set>
                                    <p:anim calcmode="lin" valueType="num">
                                      <p:cBhvr>
                                        <p:cTn id="57" dur="500" fill="hold"/>
                                        <p:tgtEl>
                                          <p:spTgt spid="67587">
                                            <p:txEl>
                                              <p:pRg st="7" end="7"/>
                                            </p:txEl>
                                          </p:spTgt>
                                        </p:tgtEl>
                                        <p:attrNameLst>
                                          <p:attrName>ppt_w</p:attrName>
                                        </p:attrNameLst>
                                      </p:cBhvr>
                                      <p:tavLst>
                                        <p:tav tm="0">
                                          <p:val>
                                            <p:fltVal val="0"/>
                                          </p:val>
                                        </p:tav>
                                        <p:tav tm="100000">
                                          <p:val>
                                            <p:strVal val="#ppt_w"/>
                                          </p:val>
                                        </p:tav>
                                      </p:tavLst>
                                    </p:anim>
                                    <p:anim calcmode="lin" valueType="num">
                                      <p:cBhvr>
                                        <p:cTn id="58" dur="500" fill="hold"/>
                                        <p:tgtEl>
                                          <p:spTgt spid="67587">
                                            <p:txEl>
                                              <p:pRg st="7" end="7"/>
                                            </p:txEl>
                                          </p:spTgt>
                                        </p:tgtEl>
                                        <p:attrNameLst>
                                          <p:attrName>ppt_h</p:attrName>
                                        </p:attrNameLst>
                                      </p:cBhvr>
                                      <p:tavLst>
                                        <p:tav tm="0">
                                          <p:val>
                                            <p:fltVal val="0"/>
                                          </p:val>
                                        </p:tav>
                                        <p:tav tm="100000">
                                          <p:val>
                                            <p:strVal val="#ppt_h"/>
                                          </p:val>
                                        </p:tav>
                                      </p:tavLst>
                                    </p:anim>
                                    <p:animEffect transition="in" filter="fade">
                                      <p:cBhvr>
                                        <p:cTn id="59" dur="500"/>
                                        <p:tgtEl>
                                          <p:spTgt spid="67587">
                                            <p:txEl>
                                              <p:pRg st="7" end="7"/>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3" presetClass="entr" presetSubtype="0" fill="hold" grpId="0" nodeType="clickEffect">
                                  <p:stCondLst>
                                    <p:cond delay="0"/>
                                  </p:stCondLst>
                                  <p:childTnLst>
                                    <p:set>
                                      <p:cBhvr>
                                        <p:cTn id="63" dur="1" fill="hold">
                                          <p:stCondLst>
                                            <p:cond delay="0"/>
                                          </p:stCondLst>
                                        </p:cTn>
                                        <p:tgtEl>
                                          <p:spTgt spid="67587">
                                            <p:txEl>
                                              <p:pRg st="8" end="8"/>
                                            </p:txEl>
                                          </p:spTgt>
                                        </p:tgtEl>
                                        <p:attrNameLst>
                                          <p:attrName>style.visibility</p:attrName>
                                        </p:attrNameLst>
                                      </p:cBhvr>
                                      <p:to>
                                        <p:strVal val="visible"/>
                                      </p:to>
                                    </p:set>
                                    <p:anim calcmode="lin" valueType="num">
                                      <p:cBhvr>
                                        <p:cTn id="64" dur="500" fill="hold"/>
                                        <p:tgtEl>
                                          <p:spTgt spid="67587">
                                            <p:txEl>
                                              <p:pRg st="8" end="8"/>
                                            </p:txEl>
                                          </p:spTgt>
                                        </p:tgtEl>
                                        <p:attrNameLst>
                                          <p:attrName>ppt_w</p:attrName>
                                        </p:attrNameLst>
                                      </p:cBhvr>
                                      <p:tavLst>
                                        <p:tav tm="0">
                                          <p:val>
                                            <p:fltVal val="0"/>
                                          </p:val>
                                        </p:tav>
                                        <p:tav tm="100000">
                                          <p:val>
                                            <p:strVal val="#ppt_w"/>
                                          </p:val>
                                        </p:tav>
                                      </p:tavLst>
                                    </p:anim>
                                    <p:anim calcmode="lin" valueType="num">
                                      <p:cBhvr>
                                        <p:cTn id="65" dur="500" fill="hold"/>
                                        <p:tgtEl>
                                          <p:spTgt spid="67587">
                                            <p:txEl>
                                              <p:pRg st="8" end="8"/>
                                            </p:txEl>
                                          </p:spTgt>
                                        </p:tgtEl>
                                        <p:attrNameLst>
                                          <p:attrName>ppt_h</p:attrName>
                                        </p:attrNameLst>
                                      </p:cBhvr>
                                      <p:tavLst>
                                        <p:tav tm="0">
                                          <p:val>
                                            <p:fltVal val="0"/>
                                          </p:val>
                                        </p:tav>
                                        <p:tav tm="100000">
                                          <p:val>
                                            <p:strVal val="#ppt_h"/>
                                          </p:val>
                                        </p:tav>
                                      </p:tavLst>
                                    </p:anim>
                                    <p:animEffect transition="in" filter="fade">
                                      <p:cBhvr>
                                        <p:cTn id="66" dur="500"/>
                                        <p:tgtEl>
                                          <p:spTgt spid="67587">
                                            <p:txEl>
                                              <p:pRg st="8" end="8"/>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3" presetClass="entr" presetSubtype="0" fill="hold" grpId="0" nodeType="clickEffect">
                                  <p:stCondLst>
                                    <p:cond delay="0"/>
                                  </p:stCondLst>
                                  <p:childTnLst>
                                    <p:set>
                                      <p:cBhvr>
                                        <p:cTn id="70" dur="1" fill="hold">
                                          <p:stCondLst>
                                            <p:cond delay="0"/>
                                          </p:stCondLst>
                                        </p:cTn>
                                        <p:tgtEl>
                                          <p:spTgt spid="67587">
                                            <p:txEl>
                                              <p:pRg st="9" end="9"/>
                                            </p:txEl>
                                          </p:spTgt>
                                        </p:tgtEl>
                                        <p:attrNameLst>
                                          <p:attrName>style.visibility</p:attrName>
                                        </p:attrNameLst>
                                      </p:cBhvr>
                                      <p:to>
                                        <p:strVal val="visible"/>
                                      </p:to>
                                    </p:set>
                                    <p:anim calcmode="lin" valueType="num">
                                      <p:cBhvr>
                                        <p:cTn id="71" dur="500" fill="hold"/>
                                        <p:tgtEl>
                                          <p:spTgt spid="67587">
                                            <p:txEl>
                                              <p:pRg st="9" end="9"/>
                                            </p:txEl>
                                          </p:spTgt>
                                        </p:tgtEl>
                                        <p:attrNameLst>
                                          <p:attrName>ppt_w</p:attrName>
                                        </p:attrNameLst>
                                      </p:cBhvr>
                                      <p:tavLst>
                                        <p:tav tm="0">
                                          <p:val>
                                            <p:fltVal val="0"/>
                                          </p:val>
                                        </p:tav>
                                        <p:tav tm="100000">
                                          <p:val>
                                            <p:strVal val="#ppt_w"/>
                                          </p:val>
                                        </p:tav>
                                      </p:tavLst>
                                    </p:anim>
                                    <p:anim calcmode="lin" valueType="num">
                                      <p:cBhvr>
                                        <p:cTn id="72" dur="500" fill="hold"/>
                                        <p:tgtEl>
                                          <p:spTgt spid="67587">
                                            <p:txEl>
                                              <p:pRg st="9" end="9"/>
                                            </p:txEl>
                                          </p:spTgt>
                                        </p:tgtEl>
                                        <p:attrNameLst>
                                          <p:attrName>ppt_h</p:attrName>
                                        </p:attrNameLst>
                                      </p:cBhvr>
                                      <p:tavLst>
                                        <p:tav tm="0">
                                          <p:val>
                                            <p:fltVal val="0"/>
                                          </p:val>
                                        </p:tav>
                                        <p:tav tm="100000">
                                          <p:val>
                                            <p:strVal val="#ppt_h"/>
                                          </p:val>
                                        </p:tav>
                                      </p:tavLst>
                                    </p:anim>
                                    <p:animEffect transition="in" filter="fade">
                                      <p:cBhvr>
                                        <p:cTn id="73" dur="500"/>
                                        <p:tgtEl>
                                          <p:spTgt spid="6758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277813"/>
            <a:ext cx="8229600" cy="560387"/>
          </a:xfrm>
        </p:spPr>
        <p:txBody>
          <a:bodyPr/>
          <a:lstStyle/>
          <a:p>
            <a:pPr marL="1117600" indent="-1117600">
              <a:buFontTx/>
              <a:buAutoNum type="romanUcPeriod" startAt="4"/>
            </a:pPr>
            <a:r>
              <a:rPr lang="en-US" sz="3600" b="1">
                <a:solidFill>
                  <a:srgbClr val="FFCC00"/>
                </a:solidFill>
                <a:latin typeface="Times New Roman" pitchFamily="18" charset="0"/>
              </a:rPr>
              <a:t>SQL Server Databases</a:t>
            </a:r>
          </a:p>
        </p:txBody>
      </p:sp>
      <p:sp>
        <p:nvSpPr>
          <p:cNvPr id="68611" name="Rectangle 3"/>
          <p:cNvSpPr>
            <a:spLocks noGrp="1" noChangeArrowheads="1"/>
          </p:cNvSpPr>
          <p:nvPr>
            <p:ph type="body" idx="1"/>
          </p:nvPr>
        </p:nvSpPr>
        <p:spPr>
          <a:xfrm>
            <a:off x="0" y="990600"/>
            <a:ext cx="9144000" cy="5867400"/>
          </a:xfrm>
        </p:spPr>
        <p:txBody>
          <a:bodyPr/>
          <a:lstStyle/>
          <a:p>
            <a:pPr marL="609600" indent="-609600">
              <a:lnSpc>
                <a:spcPct val="90000"/>
              </a:lnSpc>
              <a:buSzPct val="80000"/>
              <a:buFont typeface="Wingdings" pitchFamily="2" charset="2"/>
              <a:buNone/>
            </a:pPr>
            <a:r>
              <a:rPr lang="en-US" sz="2800" b="1">
                <a:latin typeface="Times New Roman" pitchFamily="18" charset="0"/>
              </a:rPr>
              <a:t>1. </a:t>
            </a:r>
            <a:r>
              <a:rPr lang="en-US" sz="2800" b="1" u="sng">
                <a:latin typeface="Times New Roman" pitchFamily="18" charset="0"/>
              </a:rPr>
              <a:t>Types of Databases</a:t>
            </a:r>
            <a:endParaRPr lang="en-US" sz="2800" b="1" u="sng">
              <a:effectLst/>
              <a:latin typeface="Times New Roman" pitchFamily="18" charset="0"/>
            </a:endParaRPr>
          </a:p>
          <a:p>
            <a:pPr marL="609600" indent="-609600">
              <a:lnSpc>
                <a:spcPct val="90000"/>
              </a:lnSpc>
              <a:buSzPct val="80000"/>
              <a:buFont typeface="Wingdings" pitchFamily="2" charset="2"/>
              <a:buNone/>
            </a:pPr>
            <a:r>
              <a:rPr lang="en-US" sz="2800">
                <a:effectLst/>
                <a:latin typeface="Times New Roman" pitchFamily="18" charset="0"/>
              </a:rPr>
              <a:t>	a. </a:t>
            </a:r>
            <a:r>
              <a:rPr lang="en-US" sz="2800" u="sng">
                <a:effectLst/>
                <a:latin typeface="Times New Roman" pitchFamily="18" charset="0"/>
              </a:rPr>
              <a:t>System Databases (CSDL hệ thống):</a:t>
            </a:r>
            <a:r>
              <a:rPr lang="en-US" sz="2800">
                <a:effectLst/>
                <a:latin typeface="Times New Roman" pitchFamily="18" charset="0"/>
              </a:rPr>
              <a:t> Các hoạt động của SQL server tuỳ thuộc vào 4 CSDL hệ thống: master, model, Tempdb, msdb</a:t>
            </a:r>
            <a:br>
              <a:rPr lang="en-US" sz="2800">
                <a:effectLst/>
                <a:latin typeface="Times New Roman" pitchFamily="18" charset="0"/>
              </a:rPr>
            </a:br>
            <a:r>
              <a:rPr lang="en-US" sz="2800">
                <a:effectLst/>
                <a:latin typeface="Times New Roman" pitchFamily="18" charset="0"/>
              </a:rPr>
              <a:t>- </a:t>
            </a:r>
            <a:r>
              <a:rPr lang="en-US" sz="2800" u="sng">
                <a:effectLst/>
                <a:latin typeface="Times New Roman" pitchFamily="18" charset="0"/>
              </a:rPr>
              <a:t>Master</a:t>
            </a:r>
            <a:r>
              <a:rPr lang="en-US" sz="2800">
                <a:effectLst/>
                <a:latin typeface="Times New Roman" pitchFamily="18" charset="0"/>
              </a:rPr>
              <a:t>: lưu trữ thông tin hệ thống gọi là system cataloge</a:t>
            </a:r>
            <a:br>
              <a:rPr lang="en-US" sz="2800">
                <a:effectLst/>
                <a:latin typeface="Times New Roman" pitchFamily="18" charset="0"/>
              </a:rPr>
            </a:br>
            <a:r>
              <a:rPr lang="en-US" sz="2800">
                <a:effectLst/>
                <a:latin typeface="Times New Roman" pitchFamily="18" charset="0"/>
              </a:rPr>
              <a:t>- </a:t>
            </a:r>
            <a:r>
              <a:rPr lang="en-US" sz="2800" u="sng">
                <a:effectLst/>
                <a:latin typeface="Times New Roman" pitchFamily="18" charset="0"/>
              </a:rPr>
              <a:t>Model</a:t>
            </a:r>
            <a:r>
              <a:rPr lang="en-US" sz="2800">
                <a:effectLst/>
                <a:latin typeface="Times New Roman" pitchFamily="18" charset="0"/>
              </a:rPr>
              <a:t>: CSDL mẫu để tạo các CSDL mới</a:t>
            </a:r>
            <a:br>
              <a:rPr lang="en-US" sz="2800">
                <a:effectLst/>
                <a:latin typeface="Times New Roman" pitchFamily="18" charset="0"/>
              </a:rPr>
            </a:br>
            <a:r>
              <a:rPr lang="en-US" sz="2800">
                <a:effectLst/>
                <a:latin typeface="Times New Roman" pitchFamily="18" charset="0"/>
              </a:rPr>
              <a:t>- </a:t>
            </a:r>
            <a:r>
              <a:rPr lang="en-US" sz="2800" u="sng">
                <a:effectLst/>
                <a:latin typeface="Times New Roman" pitchFamily="18" charset="0"/>
              </a:rPr>
              <a:t>Tempdb</a:t>
            </a:r>
            <a:r>
              <a:rPr lang="en-US" sz="2800">
                <a:effectLst/>
                <a:latin typeface="Times New Roman" pitchFamily="18" charset="0"/>
              </a:rPr>
              <a:t>: Vùng lưu trữ tạm các bảng và thủ tục, có 2 loại: </a:t>
            </a:r>
            <a:br>
              <a:rPr lang="en-US" sz="2800">
                <a:effectLst/>
                <a:latin typeface="Times New Roman" pitchFamily="18" charset="0"/>
              </a:rPr>
            </a:br>
            <a:r>
              <a:rPr lang="en-US" sz="2800">
                <a:effectLst/>
                <a:latin typeface="Times New Roman" pitchFamily="18" charset="0"/>
              </a:rPr>
              <a:t>	+ </a:t>
            </a:r>
            <a:r>
              <a:rPr lang="en-US" sz="2800" u="sng">
                <a:effectLst/>
                <a:latin typeface="Times New Roman" pitchFamily="18" charset="0"/>
              </a:rPr>
              <a:t>Global temporary table</a:t>
            </a:r>
            <a:r>
              <a:rPr lang="en-US" sz="2800">
                <a:effectLst/>
                <a:latin typeface="Times New Roman" pitchFamily="18" charset="0"/>
              </a:rPr>
              <a:t>:tên bắt đầu bằng ##, được truy xuất bởi tất cả các client</a:t>
            </a:r>
            <a:br>
              <a:rPr lang="en-US" sz="2800">
                <a:effectLst/>
                <a:latin typeface="Times New Roman" pitchFamily="18" charset="0"/>
              </a:rPr>
            </a:br>
            <a:r>
              <a:rPr lang="en-US" sz="2800">
                <a:effectLst/>
                <a:latin typeface="Times New Roman" pitchFamily="18" charset="0"/>
              </a:rPr>
              <a:t>	+ </a:t>
            </a:r>
            <a:r>
              <a:rPr lang="en-US" sz="2800" u="sng">
                <a:effectLst/>
                <a:latin typeface="Times New Roman" pitchFamily="18" charset="0"/>
              </a:rPr>
              <a:t>Local temporary table</a:t>
            </a:r>
            <a:r>
              <a:rPr lang="en-US" sz="2800">
                <a:effectLst/>
                <a:latin typeface="Times New Roman" pitchFamily="18" charset="0"/>
              </a:rPr>
              <a:t>: tên bắt đầu bằng #, chỉ được truy xuất bởi các client tạo ra chúng</a:t>
            </a:r>
            <a:br>
              <a:rPr lang="en-US" sz="2800">
                <a:effectLst/>
                <a:latin typeface="Times New Roman" pitchFamily="18" charset="0"/>
              </a:rPr>
            </a:br>
            <a:r>
              <a:rPr lang="en-US" sz="2800">
                <a:effectLst/>
                <a:latin typeface="Times New Roman" pitchFamily="18" charset="0"/>
              </a:rPr>
              <a:t>- </a:t>
            </a:r>
            <a:r>
              <a:rPr lang="en-US" sz="2800" u="sng">
                <a:effectLst/>
                <a:latin typeface="Times New Roman" pitchFamily="18" charset="0"/>
              </a:rPr>
              <a:t>Msdb</a:t>
            </a:r>
            <a:r>
              <a:rPr lang="en-US" sz="2800">
                <a:effectLst/>
                <a:latin typeface="Times New Roman" pitchFamily="18" charset="0"/>
              </a:rPr>
              <a:t>: SQL server Agent dùng CSDL msdb cho các tác vụ khác nhau: báo biểu, cảnh báo, ghi nhận các thao tác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fade">
                                      <p:cBhvr>
                                        <p:cTn id="7" dur="1000"/>
                                        <p:tgtEl>
                                          <p:spTgt spid="68611">
                                            <p:txEl>
                                              <p:pRg st="0" end="0"/>
                                            </p:txEl>
                                          </p:spTgt>
                                        </p:tgtEl>
                                      </p:cBhvr>
                                    </p:animEffect>
                                    <p:anim calcmode="lin" valueType="num">
                                      <p:cBhvr>
                                        <p:cTn id="8" dur="10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86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8611">
                                            <p:txEl>
                                              <p:pRg st="1" end="1"/>
                                            </p:txEl>
                                          </p:spTgt>
                                        </p:tgtEl>
                                        <p:attrNameLst>
                                          <p:attrName>style.visibility</p:attrName>
                                        </p:attrNameLst>
                                      </p:cBhvr>
                                      <p:to>
                                        <p:strVal val="visible"/>
                                      </p:to>
                                    </p:set>
                                    <p:animEffect transition="in" filter="fade">
                                      <p:cBhvr>
                                        <p:cTn id="14" dur="1000"/>
                                        <p:tgtEl>
                                          <p:spTgt spid="68611">
                                            <p:txEl>
                                              <p:pRg st="1" end="1"/>
                                            </p:txEl>
                                          </p:spTgt>
                                        </p:tgtEl>
                                      </p:cBhvr>
                                    </p:animEffect>
                                    <p:anim calcmode="lin" valueType="num">
                                      <p:cBhvr>
                                        <p:cTn id="15" dur="10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86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uiExpand="1" build="p"/>
    </p:bldLst>
  </p:timing>
</p:sld>
</file>

<file path=ppt/theme/theme1.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790</TotalTime>
  <Words>1259</Words>
  <PresentationFormat>On-screen Show (4:3)</PresentationFormat>
  <Paragraphs>162</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Globe</vt:lpstr>
      <vt:lpstr>Bitmap Image</vt:lpstr>
      <vt:lpstr>CÁC HỆ QUẢN TRỊ  CƠ SỞ DỮ LIỆU</vt:lpstr>
      <vt:lpstr>BÀI 1-2 Giới thiệu Microsoft SQL server 2000   và cài đặt</vt:lpstr>
      <vt:lpstr>PowerPoint Presentation</vt:lpstr>
      <vt:lpstr>PowerPoint Presentation</vt:lpstr>
      <vt:lpstr>PowerPoint Presentation</vt:lpstr>
      <vt:lpstr>PowerPoint Presentation</vt:lpstr>
      <vt:lpstr>PowerPoint Presentation</vt:lpstr>
      <vt:lpstr>Graphical tools</vt:lpstr>
      <vt:lpstr>SQL Server Databases</vt:lpstr>
      <vt:lpstr>SQL Server Databases</vt:lpstr>
      <vt:lpstr>PowerPoint Presentation</vt:lpstr>
      <vt:lpstr>PowerPoint Presentation</vt:lpstr>
      <vt:lpstr>Cài đặt SQL Server 2000</vt:lpstr>
      <vt:lpstr>PowerPoint Presentation</vt:lpstr>
      <vt:lpstr>CÁC CÔNG CỤ CỦA  SQL SERVER</vt:lpstr>
      <vt:lpstr>SQL ENTERPRISE MANAGER (EM)</vt:lpstr>
      <vt:lpstr>PowerPoint Presentation</vt:lpstr>
      <vt:lpstr>SQL SERVER SERVICE MANAGER</vt:lpstr>
      <vt:lpstr>QUERY ANALYZER</vt:lpstr>
      <vt:lpstr>PowerPoint Presentation</vt:lpstr>
      <vt:lpstr>PowerPoint Presentation</vt:lpstr>
      <vt:lpstr>CLIENT-SERVER NETWORK UTILITY</vt:lpstr>
      <vt:lpstr>BOOKS ONLINE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2006-09-06T10:04:29Z</dcterms:created>
  <dcterms:modified xsi:type="dcterms:W3CDTF">2015-01-21T05:24:29Z</dcterms:modified>
</cp:coreProperties>
</file>